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8" r:id="rId12"/>
    <p:sldId id="264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ECD3DA-706C-4C04-9139-1CE1C7408E68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2E6256-F7BF-4845-A391-C41057A375F3}">
      <dgm:prSet phldrT="[Текст]"/>
      <dgm:spPr/>
      <dgm:t>
        <a:bodyPr/>
        <a:lstStyle/>
        <a:p>
          <a:r>
            <a:rPr lang="ru-RU" dirty="0" smtClean="0"/>
            <a:t>Период предвестников (продромальный) 1-3дня</a:t>
          </a:r>
        </a:p>
      </dgm:t>
    </dgm:pt>
    <dgm:pt modelId="{F693A40F-3EB2-465D-91B6-130B4C0679FC}" type="parTrans" cxnId="{0AE715D5-55F4-4084-BE15-3F8B990BEBBF}">
      <dgm:prSet/>
      <dgm:spPr/>
      <dgm:t>
        <a:bodyPr/>
        <a:lstStyle/>
        <a:p>
          <a:endParaRPr lang="ru-RU"/>
        </a:p>
      </dgm:t>
    </dgm:pt>
    <dgm:pt modelId="{D5240F6C-5116-4EAE-A6B0-FBAC694134B4}" type="sibTrans" cxnId="{0AE715D5-55F4-4084-BE15-3F8B990BEBBF}">
      <dgm:prSet/>
      <dgm:spPr/>
      <dgm:t>
        <a:bodyPr/>
        <a:lstStyle/>
        <a:p>
          <a:endParaRPr lang="ru-RU"/>
        </a:p>
      </dgm:t>
    </dgm:pt>
    <dgm:pt modelId="{EA1A4E09-B99C-41ED-99C2-B7D8BA115066}">
      <dgm:prSet phldrT="[Текст]"/>
      <dgm:spPr/>
      <dgm:t>
        <a:bodyPr/>
        <a:lstStyle/>
        <a:p>
          <a:r>
            <a: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У 50-80% больных первые признаки бешенства всегда связаны с местом укуса: появляются о</a:t>
          </a:r>
          <a:r>
            <a:rPr lang="ru-RU" dirty="0" smtClean="0"/>
            <a:t>пухание</a:t>
          </a:r>
          <a:r>
            <a:rPr lang="ru-RU" dirty="0" smtClean="0"/>
            <a:t>, покраснение, зуд рубца, невралгические боли по ходу нервных путей, ближайших к месту укуса. </a:t>
          </a:r>
          <a:endParaRPr lang="ru-RU" dirty="0"/>
        </a:p>
      </dgm:t>
    </dgm:pt>
    <dgm:pt modelId="{CED3FC37-9FD3-48BE-BC3C-ECB6B706E2CF}" type="parTrans" cxnId="{4FF8B282-2495-425F-9202-F67C71C66207}">
      <dgm:prSet/>
      <dgm:spPr/>
      <dgm:t>
        <a:bodyPr/>
        <a:lstStyle/>
        <a:p>
          <a:endParaRPr lang="ru-RU"/>
        </a:p>
      </dgm:t>
    </dgm:pt>
    <dgm:pt modelId="{3362812F-CE66-4D2F-9522-3A53135AC47B}" type="sibTrans" cxnId="{4FF8B282-2495-425F-9202-F67C71C66207}">
      <dgm:prSet/>
      <dgm:spPr/>
      <dgm:t>
        <a:bodyPr/>
        <a:lstStyle/>
        <a:p>
          <a:endParaRPr lang="ru-RU"/>
        </a:p>
      </dgm:t>
    </dgm:pt>
    <dgm:pt modelId="{FA70F666-C5D1-499E-9818-16D4E8DA27F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Возбуждения 2-3дня</a:t>
          </a:r>
          <a:endParaRPr lang="ru-RU" sz="1600" dirty="0"/>
        </a:p>
      </dgm:t>
    </dgm:pt>
    <dgm:pt modelId="{09E0AD7E-4081-4864-B3F0-E00333207187}" type="parTrans" cxnId="{A7496FFC-A04B-4242-9418-2F11E0CD643B}">
      <dgm:prSet/>
      <dgm:spPr/>
      <dgm:t>
        <a:bodyPr/>
        <a:lstStyle/>
        <a:p>
          <a:endParaRPr lang="ru-RU"/>
        </a:p>
      </dgm:t>
    </dgm:pt>
    <dgm:pt modelId="{BE9A739C-9776-4D7E-8763-90549C92F731}" type="sibTrans" cxnId="{A7496FFC-A04B-4242-9418-2F11E0CD643B}">
      <dgm:prSet/>
      <dgm:spPr/>
      <dgm:t>
        <a:bodyPr/>
        <a:lstStyle/>
        <a:p>
          <a:endParaRPr lang="ru-RU"/>
        </a:p>
      </dgm:t>
    </dgm:pt>
    <dgm:pt modelId="{5F8B1E8A-0887-4B2C-88B4-C04D3696C2D9}">
      <dgm:prSet phldrT="[Текст]" custT="1"/>
      <dgm:spPr/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200" dirty="0" smtClean="0"/>
            <a:t>Психическое успокоение, исчезновение страха, приступов пароксизма («зловещее успокоение»)</a:t>
          </a:r>
          <a:endParaRPr lang="ru-RU" sz="1200" dirty="0"/>
        </a:p>
      </dgm:t>
    </dgm:pt>
    <dgm:pt modelId="{2432D81E-3924-4373-A514-7C770349789C}" type="parTrans" cxnId="{A4EAAD6A-887A-408A-936C-73672F24CC74}">
      <dgm:prSet/>
      <dgm:spPr/>
      <dgm:t>
        <a:bodyPr/>
        <a:lstStyle/>
        <a:p>
          <a:endParaRPr lang="ru-RU"/>
        </a:p>
      </dgm:t>
    </dgm:pt>
    <dgm:pt modelId="{79763AED-973D-412A-8626-3AFA7D819535}" type="sibTrans" cxnId="{A4EAAD6A-887A-408A-936C-73672F24CC74}">
      <dgm:prSet/>
      <dgm:spPr/>
      <dgm:t>
        <a:bodyPr/>
        <a:lstStyle/>
        <a:p>
          <a:endParaRPr lang="ru-RU"/>
        </a:p>
      </dgm:t>
    </dgm:pt>
    <dgm:pt modelId="{231FFD1C-FDE1-41A5-94A3-B97F2D1AB079}">
      <dgm:prSet phldrT="[Текст]" custT="1"/>
      <dgm:spPr/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200" dirty="0" smtClean="0"/>
            <a:t>Развитие параличей по типу восходящего паралича </a:t>
          </a:r>
          <a:r>
            <a:rPr lang="ru-RU" sz="1200" dirty="0" err="1" smtClean="0"/>
            <a:t>Ландри</a:t>
          </a:r>
          <a:endParaRPr lang="ru-RU" sz="1200" dirty="0"/>
        </a:p>
      </dgm:t>
    </dgm:pt>
    <dgm:pt modelId="{3F108F02-2685-4153-9E21-FD92898DF7E3}" type="parTrans" cxnId="{5782F621-ADC8-4774-B67B-35CB60294021}">
      <dgm:prSet/>
      <dgm:spPr/>
      <dgm:t>
        <a:bodyPr/>
        <a:lstStyle/>
        <a:p>
          <a:endParaRPr lang="ru-RU"/>
        </a:p>
      </dgm:t>
    </dgm:pt>
    <dgm:pt modelId="{E3FDF3C3-451C-4586-BB9E-700EB7679FB9}" type="sibTrans" cxnId="{5782F621-ADC8-4774-B67B-35CB60294021}">
      <dgm:prSet/>
      <dgm:spPr/>
      <dgm:t>
        <a:bodyPr/>
        <a:lstStyle/>
        <a:p>
          <a:endParaRPr lang="ru-RU"/>
        </a:p>
      </dgm:t>
    </dgm:pt>
    <dgm:pt modelId="{70B487D1-9281-4100-BD31-EDFB942C81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Параличей 3-7дней</a:t>
          </a:r>
        </a:p>
      </dgm:t>
    </dgm:pt>
    <dgm:pt modelId="{1F4296E3-DF84-4760-8512-B96B6B1971E3}" type="parTrans" cxnId="{6E56516A-5A97-435A-B8F1-77CDE218442C}">
      <dgm:prSet/>
      <dgm:spPr/>
      <dgm:t>
        <a:bodyPr/>
        <a:lstStyle/>
        <a:p>
          <a:endParaRPr lang="ru-RU"/>
        </a:p>
      </dgm:t>
    </dgm:pt>
    <dgm:pt modelId="{1FA52EF6-6A9C-4D43-8763-4A060BB3ADD5}" type="sibTrans" cxnId="{6E56516A-5A97-435A-B8F1-77CDE218442C}">
      <dgm:prSet/>
      <dgm:spPr/>
      <dgm:t>
        <a:bodyPr/>
        <a:lstStyle/>
        <a:p>
          <a:endParaRPr lang="ru-RU"/>
        </a:p>
      </dgm:t>
    </dgm:pt>
    <dgm:pt modelId="{1300983C-BC32-40CF-A9F2-1FE22DC6B872}">
      <dgm:prSet phldrT="[Текст]"/>
      <dgm:spPr/>
      <dgm:t>
        <a:bodyPr/>
        <a:lstStyle/>
        <a:p>
          <a:r>
            <a:rPr lang="ru-RU" dirty="0" smtClean="0"/>
            <a:t>Общее недомогание, снижение аппетита, появляется повышенная чувствительность к слуховым и зрительным раздражителям.</a:t>
          </a:r>
          <a:endParaRPr lang="ru-RU" dirty="0"/>
        </a:p>
      </dgm:t>
    </dgm:pt>
    <dgm:pt modelId="{0EF6444B-903B-4772-B987-387F9082D6EC}" type="parTrans" cxnId="{F187FC00-A794-478D-AC1B-5D9D23A4DB36}">
      <dgm:prSet/>
      <dgm:spPr/>
      <dgm:t>
        <a:bodyPr/>
        <a:lstStyle/>
        <a:p>
          <a:endParaRPr lang="ru-RU"/>
        </a:p>
      </dgm:t>
    </dgm:pt>
    <dgm:pt modelId="{2CB9ACBC-D098-4F18-8DBF-DEC346D1DCD7}" type="sibTrans" cxnId="{F187FC00-A794-478D-AC1B-5D9D23A4DB36}">
      <dgm:prSet/>
      <dgm:spPr/>
      <dgm:t>
        <a:bodyPr/>
        <a:lstStyle/>
        <a:p>
          <a:endParaRPr lang="ru-RU"/>
        </a:p>
      </dgm:t>
    </dgm:pt>
    <dgm:pt modelId="{C45AB3F1-3964-4E4D-B512-08EBF4B2B815}">
      <dgm:prSet phldrT="[Текст]"/>
      <dgm:spPr/>
      <dgm:t>
        <a:bodyPr/>
        <a:lstStyle/>
        <a:p>
          <a:r>
            <a:rPr lang="ru-RU" dirty="0" smtClean="0"/>
            <a:t>Субфебрильная температура, плохой сон, кошмарные сновидения</a:t>
          </a:r>
          <a:endParaRPr lang="ru-RU" dirty="0"/>
        </a:p>
      </dgm:t>
    </dgm:pt>
    <dgm:pt modelId="{DA700CBC-46BB-4163-86C0-F94A29CF620D}" type="parTrans" cxnId="{9E8404F4-5916-49EA-B13E-C8D568A626DB}">
      <dgm:prSet/>
      <dgm:spPr/>
      <dgm:t>
        <a:bodyPr/>
        <a:lstStyle/>
        <a:p>
          <a:endParaRPr lang="ru-RU"/>
        </a:p>
      </dgm:t>
    </dgm:pt>
    <dgm:pt modelId="{9D9C1EA5-884D-43EB-AEC2-1DBF442E55D6}" type="sibTrans" cxnId="{9E8404F4-5916-49EA-B13E-C8D568A626DB}">
      <dgm:prSet/>
      <dgm:spPr/>
      <dgm:t>
        <a:bodyPr/>
        <a:lstStyle/>
        <a:p>
          <a:endParaRPr lang="ru-RU"/>
        </a:p>
      </dgm:t>
    </dgm:pt>
    <dgm:pt modelId="{B733588C-1658-4872-8924-F7636A405BD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err="1" smtClean="0"/>
            <a:t>Беспокойствие</a:t>
          </a:r>
          <a:endParaRPr lang="ru-RU" sz="1100" dirty="0"/>
        </a:p>
      </dgm:t>
    </dgm:pt>
    <dgm:pt modelId="{31BB7D3D-0286-4381-9177-C3546555EF99}" type="parTrans" cxnId="{A9CE1BD5-A029-4754-BDF1-6C6012F2CF8D}">
      <dgm:prSet/>
      <dgm:spPr/>
      <dgm:t>
        <a:bodyPr/>
        <a:lstStyle/>
        <a:p>
          <a:endParaRPr lang="ru-RU"/>
        </a:p>
      </dgm:t>
    </dgm:pt>
    <dgm:pt modelId="{6C30DCFE-9E32-4A5C-A95D-B045BAF884EB}" type="sibTrans" cxnId="{A9CE1BD5-A029-4754-BDF1-6C6012F2CF8D}">
      <dgm:prSet/>
      <dgm:spPr/>
      <dgm:t>
        <a:bodyPr/>
        <a:lstStyle/>
        <a:p>
          <a:endParaRPr lang="ru-RU"/>
        </a:p>
      </dgm:t>
    </dgm:pt>
    <dgm:pt modelId="{B7CF2C8A-19C3-4E43-BA66-221FB62F952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smtClean="0"/>
            <a:t>Появляются и прогрессируют расстройства дыхания и глотания</a:t>
          </a:r>
          <a:endParaRPr lang="ru-RU" sz="1100" dirty="0"/>
        </a:p>
      </dgm:t>
    </dgm:pt>
    <dgm:pt modelId="{64F6C22A-F4C5-4D06-B382-67F19575FA87}" type="parTrans" cxnId="{25E4E9F7-B22B-4ECF-B125-8D20150113F0}">
      <dgm:prSet/>
      <dgm:spPr/>
      <dgm:t>
        <a:bodyPr/>
        <a:lstStyle/>
        <a:p>
          <a:endParaRPr lang="ru-RU"/>
        </a:p>
      </dgm:t>
    </dgm:pt>
    <dgm:pt modelId="{FF8AC7F3-EACE-4336-933C-2D364805C3B0}" type="sibTrans" cxnId="{25E4E9F7-B22B-4ECF-B125-8D20150113F0}">
      <dgm:prSet/>
      <dgm:spPr/>
      <dgm:t>
        <a:bodyPr/>
        <a:lstStyle/>
        <a:p>
          <a:endParaRPr lang="ru-RU"/>
        </a:p>
      </dgm:t>
    </dgm:pt>
    <dgm:pt modelId="{03E7F4BC-FE09-4881-BC62-543BD92C3DC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smtClean="0"/>
            <a:t>Приступы пароксизма (болезненный спазм мышц глотки и гортани)</a:t>
          </a:r>
          <a:endParaRPr lang="ru-RU" sz="1100" dirty="0"/>
        </a:p>
      </dgm:t>
    </dgm:pt>
    <dgm:pt modelId="{A9EA966B-0C54-4879-B924-A8F6EEF5797F}" type="parTrans" cxnId="{6A69F80A-3140-48E2-9878-1D48E4D3F783}">
      <dgm:prSet/>
      <dgm:spPr/>
      <dgm:t>
        <a:bodyPr/>
        <a:lstStyle/>
        <a:p>
          <a:endParaRPr lang="ru-RU"/>
        </a:p>
      </dgm:t>
    </dgm:pt>
    <dgm:pt modelId="{7084DDB6-28A1-48F6-88B4-1A6A5456BD8F}" type="sibTrans" cxnId="{6A69F80A-3140-48E2-9878-1D48E4D3F783}">
      <dgm:prSet/>
      <dgm:spPr/>
      <dgm:t>
        <a:bodyPr/>
        <a:lstStyle/>
        <a:p>
          <a:endParaRPr lang="ru-RU"/>
        </a:p>
      </dgm:t>
    </dgm:pt>
    <dgm:pt modelId="{9D026728-7824-48DB-ACD2-7848EE50CB4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smtClean="0"/>
            <a:t>Гидрофобия, </a:t>
          </a:r>
          <a:r>
            <a:rPr lang="ru-RU" sz="1100" dirty="0" err="1" smtClean="0"/>
            <a:t>аэрофобия</a:t>
          </a:r>
          <a:r>
            <a:rPr lang="ru-RU" sz="1100" dirty="0" smtClean="0"/>
            <a:t>, фотофобия, </a:t>
          </a:r>
          <a:r>
            <a:rPr lang="ru-RU" sz="1100" dirty="0" err="1" smtClean="0"/>
            <a:t>акустофобия</a:t>
          </a:r>
          <a:endParaRPr lang="ru-RU" sz="1100" dirty="0"/>
        </a:p>
      </dgm:t>
    </dgm:pt>
    <dgm:pt modelId="{E113C79E-2F68-4E31-AAA9-B91BF93D1911}" type="parTrans" cxnId="{3B803BF2-4A8D-4961-A270-AB11E5C229A3}">
      <dgm:prSet/>
      <dgm:spPr/>
      <dgm:t>
        <a:bodyPr/>
        <a:lstStyle/>
        <a:p>
          <a:endParaRPr lang="ru-RU"/>
        </a:p>
      </dgm:t>
    </dgm:pt>
    <dgm:pt modelId="{A1F31D18-4E0B-4D82-8E34-6E04239A7A25}" type="sibTrans" cxnId="{3B803BF2-4A8D-4961-A270-AB11E5C229A3}">
      <dgm:prSet/>
      <dgm:spPr/>
      <dgm:t>
        <a:bodyPr/>
        <a:lstStyle/>
        <a:p>
          <a:endParaRPr lang="ru-RU"/>
        </a:p>
      </dgm:t>
    </dgm:pt>
    <dgm:pt modelId="{FAE41C2B-5A4F-478A-A10A-23E375C7E40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smtClean="0"/>
            <a:t>Приступы бурного психомоторного возбуждения</a:t>
          </a:r>
          <a:endParaRPr lang="ru-RU" sz="1100" dirty="0"/>
        </a:p>
      </dgm:t>
    </dgm:pt>
    <dgm:pt modelId="{817A18CC-3B0C-4CF8-A7DE-F44FBB5FEC72}" type="parTrans" cxnId="{D08282D8-8537-421D-89ED-4DA443AD0681}">
      <dgm:prSet/>
      <dgm:spPr/>
      <dgm:t>
        <a:bodyPr/>
        <a:lstStyle/>
        <a:p>
          <a:endParaRPr lang="ru-RU"/>
        </a:p>
      </dgm:t>
    </dgm:pt>
    <dgm:pt modelId="{D68D8388-470F-4CA3-90AB-6F650042E154}" type="sibTrans" cxnId="{D08282D8-8537-421D-89ED-4DA443AD0681}">
      <dgm:prSet/>
      <dgm:spPr/>
      <dgm:t>
        <a:bodyPr/>
        <a:lstStyle/>
        <a:p>
          <a:endParaRPr lang="ru-RU"/>
        </a:p>
      </dgm:t>
    </dgm:pt>
    <dgm:pt modelId="{B1C55316-C5DF-4CA7-8025-9E37A705E46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err="1" smtClean="0"/>
            <a:t>Сиалорея</a:t>
          </a:r>
          <a:r>
            <a:rPr lang="ru-RU" sz="1100" dirty="0" smtClean="0"/>
            <a:t>, повышенной потоотделение </a:t>
          </a:r>
          <a:endParaRPr lang="ru-RU" sz="1100" dirty="0"/>
        </a:p>
      </dgm:t>
    </dgm:pt>
    <dgm:pt modelId="{10A6BDA8-7DC5-4254-9CAB-A67696DA9139}" type="parTrans" cxnId="{8181B2AA-D9D5-45E4-9812-608C9A8A4C2B}">
      <dgm:prSet/>
      <dgm:spPr/>
      <dgm:t>
        <a:bodyPr/>
        <a:lstStyle/>
        <a:p>
          <a:endParaRPr lang="ru-RU"/>
        </a:p>
      </dgm:t>
    </dgm:pt>
    <dgm:pt modelId="{34388638-F0C2-4EE9-899B-C82DD90AD25C}" type="sibTrans" cxnId="{8181B2AA-D9D5-45E4-9812-608C9A8A4C2B}">
      <dgm:prSet/>
      <dgm:spPr/>
      <dgm:t>
        <a:bodyPr/>
        <a:lstStyle/>
        <a:p>
          <a:endParaRPr lang="ru-RU"/>
        </a:p>
      </dgm:t>
    </dgm:pt>
    <dgm:pt modelId="{B842EF5B-354D-4253-B153-0E0F8B48EB1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 smtClean="0"/>
            <a:t>Повышение температуры тела, нарушение ССС</a:t>
          </a:r>
          <a:endParaRPr lang="ru-RU" sz="1100" dirty="0"/>
        </a:p>
      </dgm:t>
    </dgm:pt>
    <dgm:pt modelId="{0E11262A-2449-497B-B619-6D30DC5B0D06}" type="parTrans" cxnId="{AA0DF5AB-2417-4913-BB83-3E7DAE1D501D}">
      <dgm:prSet/>
      <dgm:spPr/>
      <dgm:t>
        <a:bodyPr/>
        <a:lstStyle/>
        <a:p>
          <a:endParaRPr lang="ru-RU"/>
        </a:p>
      </dgm:t>
    </dgm:pt>
    <dgm:pt modelId="{07F297C6-43D2-4173-8657-61830BAEDB6B}" type="sibTrans" cxnId="{AA0DF5AB-2417-4913-BB83-3E7DAE1D501D}">
      <dgm:prSet/>
      <dgm:spPr/>
      <dgm:t>
        <a:bodyPr/>
        <a:lstStyle/>
        <a:p>
          <a:endParaRPr lang="ru-RU"/>
        </a:p>
      </dgm:t>
    </dgm:pt>
    <dgm:pt modelId="{675D3251-5EE3-41A4-BDCB-E53FD94FB894}">
      <dgm:prSet phldrT="[Текст]" custT="1"/>
      <dgm:spPr/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200" dirty="0" smtClean="0"/>
            <a:t>Нарушение функции тазовых органов</a:t>
          </a:r>
          <a:endParaRPr lang="ru-RU" sz="1200" dirty="0"/>
        </a:p>
      </dgm:t>
    </dgm:pt>
    <dgm:pt modelId="{31567D96-43B0-4949-87D6-D52D3612084B}" type="parTrans" cxnId="{3EDCEEE5-83AA-41D9-846D-1B579B0FD9B7}">
      <dgm:prSet/>
      <dgm:spPr/>
      <dgm:t>
        <a:bodyPr/>
        <a:lstStyle/>
        <a:p>
          <a:endParaRPr lang="ru-RU"/>
        </a:p>
      </dgm:t>
    </dgm:pt>
    <dgm:pt modelId="{897EF999-1413-400B-AB9F-3348578187DB}" type="sibTrans" cxnId="{3EDCEEE5-83AA-41D9-846D-1B579B0FD9B7}">
      <dgm:prSet/>
      <dgm:spPr/>
      <dgm:t>
        <a:bodyPr/>
        <a:lstStyle/>
        <a:p>
          <a:endParaRPr lang="ru-RU"/>
        </a:p>
      </dgm:t>
    </dgm:pt>
    <dgm:pt modelId="{572219F6-8297-4974-B75C-B75315B63905}">
      <dgm:prSet phldrT="[Текст]" custT="1"/>
      <dgm:spPr/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200" dirty="0" smtClean="0"/>
            <a:t>Повышение температуры тела до 42С</a:t>
          </a:r>
          <a:endParaRPr lang="ru-RU" sz="1200" dirty="0"/>
        </a:p>
      </dgm:t>
    </dgm:pt>
    <dgm:pt modelId="{9851FD75-6ACA-4AA3-B153-9BD9D56DD6AB}" type="parTrans" cxnId="{94675CDF-16DF-4690-A9EF-F7B3636DA726}">
      <dgm:prSet/>
      <dgm:spPr/>
      <dgm:t>
        <a:bodyPr/>
        <a:lstStyle/>
        <a:p>
          <a:endParaRPr lang="ru-RU"/>
        </a:p>
      </dgm:t>
    </dgm:pt>
    <dgm:pt modelId="{638BF4DD-4E9F-45B4-830A-CFC27A515FE9}" type="sibTrans" cxnId="{94675CDF-16DF-4690-A9EF-F7B3636DA726}">
      <dgm:prSet/>
      <dgm:spPr/>
      <dgm:t>
        <a:bodyPr/>
        <a:lstStyle/>
        <a:p>
          <a:endParaRPr lang="ru-RU"/>
        </a:p>
      </dgm:t>
    </dgm:pt>
    <dgm:pt modelId="{7CE3D35A-4644-4862-9A68-61D7839B20A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u="none" dirty="0" smtClean="0">
              <a:uFillTx/>
            </a:rPr>
            <a:t>«Пароксизм бешенства» (под влиянием какого-либо раздражителя больной вздрагивает; руки вытягиваются вперед и дрожат; голова и туловище  откидываются назад; появляется одышка инспираторного типа);  </a:t>
          </a:r>
          <a:endParaRPr lang="ru-RU" sz="1100" dirty="0"/>
        </a:p>
      </dgm:t>
    </dgm:pt>
    <dgm:pt modelId="{2B85D78F-7C9A-4029-975A-0906E9CE8912}" type="parTrans" cxnId="{0D790253-59AA-44FA-BB64-53FC4A18A5DE}">
      <dgm:prSet/>
      <dgm:spPr/>
      <dgm:t>
        <a:bodyPr/>
        <a:lstStyle/>
        <a:p>
          <a:endParaRPr lang="ru-RU"/>
        </a:p>
      </dgm:t>
    </dgm:pt>
    <dgm:pt modelId="{CC80B4B3-D328-406A-A589-713596D85A1B}" type="sibTrans" cxnId="{0D790253-59AA-44FA-BB64-53FC4A18A5DE}">
      <dgm:prSet/>
      <dgm:spPr/>
      <dgm:t>
        <a:bodyPr/>
        <a:lstStyle/>
        <a:p>
          <a:endParaRPr lang="ru-RU"/>
        </a:p>
      </dgm:t>
    </dgm:pt>
    <dgm:pt modelId="{53EE9A2D-4547-4D2B-B4CA-1C94C914B20C}" type="pres">
      <dgm:prSet presAssocID="{01ECD3DA-706C-4C04-9139-1CE1C7408E6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82A5F5-EEB5-4B6B-BD7C-CA6826EAD52D}" type="pres">
      <dgm:prSet presAssocID="{9D2E6256-F7BF-4845-A391-C41057A375F3}" presName="comp" presStyleCnt="0"/>
      <dgm:spPr/>
    </dgm:pt>
    <dgm:pt modelId="{A565D9E3-D040-4359-98AF-B7531664BC24}" type="pres">
      <dgm:prSet presAssocID="{9D2E6256-F7BF-4845-A391-C41057A375F3}" presName="box" presStyleLbl="node1" presStyleIdx="0" presStyleCnt="3" custScaleY="81999"/>
      <dgm:spPr/>
      <dgm:t>
        <a:bodyPr/>
        <a:lstStyle/>
        <a:p>
          <a:endParaRPr lang="ru-RU"/>
        </a:p>
      </dgm:t>
    </dgm:pt>
    <dgm:pt modelId="{CAE3E3F4-5E44-4960-AAC9-1E65ECF3DCB3}" type="pres">
      <dgm:prSet presAssocID="{9D2E6256-F7BF-4845-A391-C41057A375F3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49A5D695-2408-4ABD-9ECF-CA84A23F1D98}" type="pres">
      <dgm:prSet presAssocID="{9D2E6256-F7BF-4845-A391-C41057A375F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2839F-043B-4FF0-8A71-F8BE1C8312D1}" type="pres">
      <dgm:prSet presAssocID="{D5240F6C-5116-4EAE-A6B0-FBAC694134B4}" presName="spacer" presStyleCnt="0"/>
      <dgm:spPr/>
    </dgm:pt>
    <dgm:pt modelId="{105BFB4B-FCE6-48B5-B21D-044CB3D55F6D}" type="pres">
      <dgm:prSet presAssocID="{FA70F666-C5D1-499E-9818-16D4E8DA27FD}" presName="comp" presStyleCnt="0"/>
      <dgm:spPr/>
    </dgm:pt>
    <dgm:pt modelId="{5948302F-B22B-493E-A0AD-7D298899E70E}" type="pres">
      <dgm:prSet presAssocID="{FA70F666-C5D1-499E-9818-16D4E8DA27FD}" presName="box" presStyleLbl="node1" presStyleIdx="1" presStyleCnt="3" custScaleY="149815"/>
      <dgm:spPr/>
      <dgm:t>
        <a:bodyPr/>
        <a:lstStyle/>
        <a:p>
          <a:endParaRPr lang="ru-RU"/>
        </a:p>
      </dgm:t>
    </dgm:pt>
    <dgm:pt modelId="{FEEC5EE1-CECA-424B-9753-8FD1A19B7657}" type="pres">
      <dgm:prSet presAssocID="{FA70F666-C5D1-499E-9818-16D4E8DA27FD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C6849F17-5368-40F1-85A0-260EC5BDCEB9}" type="pres">
      <dgm:prSet presAssocID="{FA70F666-C5D1-499E-9818-16D4E8DA27FD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5D588-4A14-4A6B-BB59-348C4EFCA444}" type="pres">
      <dgm:prSet presAssocID="{BE9A739C-9776-4D7E-8763-90549C92F731}" presName="spacer" presStyleCnt="0"/>
      <dgm:spPr/>
    </dgm:pt>
    <dgm:pt modelId="{0A39F644-C9E3-4088-ACA6-DFF73F5A45EE}" type="pres">
      <dgm:prSet presAssocID="{70B487D1-9281-4100-BD31-EDFB942C8173}" presName="comp" presStyleCnt="0"/>
      <dgm:spPr/>
    </dgm:pt>
    <dgm:pt modelId="{759F9E30-93C1-4485-B50E-F522A7E775B7}" type="pres">
      <dgm:prSet presAssocID="{70B487D1-9281-4100-BD31-EDFB942C8173}" presName="box" presStyleLbl="node1" presStyleIdx="2" presStyleCnt="3" custLinFactNeighborY="-298"/>
      <dgm:spPr/>
      <dgm:t>
        <a:bodyPr/>
        <a:lstStyle/>
        <a:p>
          <a:endParaRPr lang="ru-RU"/>
        </a:p>
      </dgm:t>
    </dgm:pt>
    <dgm:pt modelId="{717B6FF4-CFA2-4D04-9317-F013369AFF3F}" type="pres">
      <dgm:prSet presAssocID="{70B487D1-9281-4100-BD31-EDFB942C8173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71292603-68D5-4E72-B60F-7F486013B52D}" type="pres">
      <dgm:prSet presAssocID="{70B487D1-9281-4100-BD31-EDFB942C817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3C2906-5519-4288-920A-9346C6D03E71}" type="presOf" srcId="{B733588C-1658-4872-8924-F7636A405BD3}" destId="{C6849F17-5368-40F1-85A0-260EC5BDCEB9}" srcOrd="1" destOrd="1" presId="urn:microsoft.com/office/officeart/2005/8/layout/vList4"/>
    <dgm:cxn modelId="{C86702B4-8D3E-4937-B4F9-433793F5A80D}" type="presOf" srcId="{70B487D1-9281-4100-BD31-EDFB942C8173}" destId="{759F9E30-93C1-4485-B50E-F522A7E775B7}" srcOrd="0" destOrd="0" presId="urn:microsoft.com/office/officeart/2005/8/layout/vList4"/>
    <dgm:cxn modelId="{433BDE9E-0723-4FD7-BC17-528254F07A49}" type="presOf" srcId="{B1C55316-C5DF-4CA7-8025-9E37A705E469}" destId="{5948302F-B22B-493E-A0AD-7D298899E70E}" srcOrd="0" destOrd="7" presId="urn:microsoft.com/office/officeart/2005/8/layout/vList4"/>
    <dgm:cxn modelId="{548A797A-1EF9-4276-8707-54863201917E}" type="presOf" srcId="{572219F6-8297-4974-B75C-B75315B63905}" destId="{759F9E30-93C1-4485-B50E-F522A7E775B7}" srcOrd="0" destOrd="4" presId="urn:microsoft.com/office/officeart/2005/8/layout/vList4"/>
    <dgm:cxn modelId="{7EF1D87E-40B6-4F59-9D06-C8FF496F3646}" type="presOf" srcId="{B733588C-1658-4872-8924-F7636A405BD3}" destId="{5948302F-B22B-493E-A0AD-7D298899E70E}" srcOrd="0" destOrd="1" presId="urn:microsoft.com/office/officeart/2005/8/layout/vList4"/>
    <dgm:cxn modelId="{C294B607-C4A4-454F-8DF1-DFC53F34C05C}" type="presOf" srcId="{FAE41C2B-5A4F-478A-A10A-23E375C7E40B}" destId="{5948302F-B22B-493E-A0AD-7D298899E70E}" srcOrd="0" destOrd="6" presId="urn:microsoft.com/office/officeart/2005/8/layout/vList4"/>
    <dgm:cxn modelId="{EEEDA689-3CFC-441B-9162-EE7CEB1B2149}" type="presOf" srcId="{B842EF5B-354D-4253-B153-0E0F8B48EB13}" destId="{5948302F-B22B-493E-A0AD-7D298899E70E}" srcOrd="0" destOrd="8" presId="urn:microsoft.com/office/officeart/2005/8/layout/vList4"/>
    <dgm:cxn modelId="{0D790253-59AA-44FA-BB64-53FC4A18A5DE}" srcId="{FA70F666-C5D1-499E-9818-16D4E8DA27FD}" destId="{7CE3D35A-4644-4862-9A68-61D7839B20AD}" srcOrd="2" destOrd="0" parTransId="{2B85D78F-7C9A-4029-975A-0906E9CE8912}" sibTransId="{CC80B4B3-D328-406A-A589-713596D85A1B}"/>
    <dgm:cxn modelId="{F187FC00-A794-478D-AC1B-5D9D23A4DB36}" srcId="{9D2E6256-F7BF-4845-A391-C41057A375F3}" destId="{1300983C-BC32-40CF-A9F2-1FE22DC6B872}" srcOrd="1" destOrd="0" parTransId="{0EF6444B-903B-4772-B987-387F9082D6EC}" sibTransId="{2CB9ACBC-D098-4F18-8DBF-DEC346D1DCD7}"/>
    <dgm:cxn modelId="{8181B2AA-D9D5-45E4-9812-608C9A8A4C2B}" srcId="{FA70F666-C5D1-499E-9818-16D4E8DA27FD}" destId="{B1C55316-C5DF-4CA7-8025-9E37A705E469}" srcOrd="6" destOrd="0" parTransId="{10A6BDA8-7DC5-4254-9CAB-A67696DA9139}" sibTransId="{34388638-F0C2-4EE9-899B-C82DD90AD25C}"/>
    <dgm:cxn modelId="{551FE800-259C-448A-A9DB-6F052EFCD19F}" type="presOf" srcId="{FAE41C2B-5A4F-478A-A10A-23E375C7E40B}" destId="{C6849F17-5368-40F1-85A0-260EC5BDCEB9}" srcOrd="1" destOrd="6" presId="urn:microsoft.com/office/officeart/2005/8/layout/vList4"/>
    <dgm:cxn modelId="{7C95C647-B2BB-4551-9A9D-6238C3263A23}" type="presOf" srcId="{01ECD3DA-706C-4C04-9139-1CE1C7408E68}" destId="{53EE9A2D-4547-4D2B-B4CA-1C94C914B20C}" srcOrd="0" destOrd="0" presId="urn:microsoft.com/office/officeart/2005/8/layout/vList4"/>
    <dgm:cxn modelId="{BDB8EE1F-A424-4274-B93A-1684A198BD74}" type="presOf" srcId="{03E7F4BC-FE09-4881-BC62-543BD92C3DC3}" destId="{C6849F17-5368-40F1-85A0-260EC5BDCEB9}" srcOrd="1" destOrd="4" presId="urn:microsoft.com/office/officeart/2005/8/layout/vList4"/>
    <dgm:cxn modelId="{39071300-BCA4-49C3-8CD7-5736D3086F7D}" type="presOf" srcId="{7CE3D35A-4644-4862-9A68-61D7839B20AD}" destId="{5948302F-B22B-493E-A0AD-7D298899E70E}" srcOrd="0" destOrd="3" presId="urn:microsoft.com/office/officeart/2005/8/layout/vList4"/>
    <dgm:cxn modelId="{F5EE371F-9C3D-4A2B-85B3-DBEDBD2197F2}" type="presOf" srcId="{03E7F4BC-FE09-4881-BC62-543BD92C3DC3}" destId="{5948302F-B22B-493E-A0AD-7D298899E70E}" srcOrd="0" destOrd="4" presId="urn:microsoft.com/office/officeart/2005/8/layout/vList4"/>
    <dgm:cxn modelId="{A9CE1BD5-A029-4754-BDF1-6C6012F2CF8D}" srcId="{FA70F666-C5D1-499E-9818-16D4E8DA27FD}" destId="{B733588C-1658-4872-8924-F7636A405BD3}" srcOrd="0" destOrd="0" parTransId="{31BB7D3D-0286-4381-9177-C3546555EF99}" sibTransId="{6C30DCFE-9E32-4A5C-A95D-B045BAF884EB}"/>
    <dgm:cxn modelId="{5B4B5E4B-EE93-4E2E-AE62-11CEF9929602}" type="presOf" srcId="{FA70F666-C5D1-499E-9818-16D4E8DA27FD}" destId="{C6849F17-5368-40F1-85A0-260EC5BDCEB9}" srcOrd="1" destOrd="0" presId="urn:microsoft.com/office/officeart/2005/8/layout/vList4"/>
    <dgm:cxn modelId="{5715F1A7-D047-4A20-A1E0-7C5A72BD001D}" type="presOf" srcId="{1300983C-BC32-40CF-A9F2-1FE22DC6B872}" destId="{49A5D695-2408-4ABD-9ECF-CA84A23F1D98}" srcOrd="1" destOrd="2" presId="urn:microsoft.com/office/officeart/2005/8/layout/vList4"/>
    <dgm:cxn modelId="{6DE2400D-B4C6-4BB1-A65D-97FCF1F4D24C}" type="presOf" srcId="{EA1A4E09-B99C-41ED-99C2-B7D8BA115066}" destId="{49A5D695-2408-4ABD-9ECF-CA84A23F1D98}" srcOrd="1" destOrd="1" presId="urn:microsoft.com/office/officeart/2005/8/layout/vList4"/>
    <dgm:cxn modelId="{7A66B1B0-DE0E-4AF7-8D69-535AA0433760}" type="presOf" srcId="{5F8B1E8A-0887-4B2C-88B4-C04D3696C2D9}" destId="{759F9E30-93C1-4485-B50E-F522A7E775B7}" srcOrd="0" destOrd="1" presId="urn:microsoft.com/office/officeart/2005/8/layout/vList4"/>
    <dgm:cxn modelId="{8E508E94-0ECE-4F96-A5F6-A38DE95712D4}" type="presOf" srcId="{231FFD1C-FDE1-41A5-94A3-B97F2D1AB079}" destId="{759F9E30-93C1-4485-B50E-F522A7E775B7}" srcOrd="0" destOrd="2" presId="urn:microsoft.com/office/officeart/2005/8/layout/vList4"/>
    <dgm:cxn modelId="{64938EED-4C40-43A6-8162-2E60ADAD2F58}" type="presOf" srcId="{70B487D1-9281-4100-BD31-EDFB942C8173}" destId="{71292603-68D5-4E72-B60F-7F486013B52D}" srcOrd="1" destOrd="0" presId="urn:microsoft.com/office/officeart/2005/8/layout/vList4"/>
    <dgm:cxn modelId="{A4EAAD6A-887A-408A-936C-73672F24CC74}" srcId="{70B487D1-9281-4100-BD31-EDFB942C8173}" destId="{5F8B1E8A-0887-4B2C-88B4-C04D3696C2D9}" srcOrd="0" destOrd="0" parTransId="{2432D81E-3924-4373-A514-7C770349789C}" sibTransId="{79763AED-973D-412A-8626-3AFA7D819535}"/>
    <dgm:cxn modelId="{D1B5BA9F-1427-4F9F-95B6-5527DCF28A2F}" type="presOf" srcId="{C45AB3F1-3964-4E4D-B512-08EBF4B2B815}" destId="{49A5D695-2408-4ABD-9ECF-CA84A23F1D98}" srcOrd="1" destOrd="3" presId="urn:microsoft.com/office/officeart/2005/8/layout/vList4"/>
    <dgm:cxn modelId="{ED31FFF9-2AC2-44B7-A500-42663099C3FF}" type="presOf" srcId="{9D2E6256-F7BF-4845-A391-C41057A375F3}" destId="{A565D9E3-D040-4359-98AF-B7531664BC24}" srcOrd="0" destOrd="0" presId="urn:microsoft.com/office/officeart/2005/8/layout/vList4"/>
    <dgm:cxn modelId="{B53F3B22-D49B-448D-BAAE-2035B6CFFCA4}" type="presOf" srcId="{EA1A4E09-B99C-41ED-99C2-B7D8BA115066}" destId="{A565D9E3-D040-4359-98AF-B7531664BC24}" srcOrd="0" destOrd="1" presId="urn:microsoft.com/office/officeart/2005/8/layout/vList4"/>
    <dgm:cxn modelId="{01EF7096-C9B4-4C01-B185-7CC31CCCA542}" type="presOf" srcId="{9D026728-7824-48DB-ACD2-7848EE50CB4B}" destId="{5948302F-B22B-493E-A0AD-7D298899E70E}" srcOrd="0" destOrd="5" presId="urn:microsoft.com/office/officeart/2005/8/layout/vList4"/>
    <dgm:cxn modelId="{6F04FE10-3DCB-4196-9305-6EC73CC197A7}" type="presOf" srcId="{B7CF2C8A-19C3-4E43-BA66-221FB62F9526}" destId="{5948302F-B22B-493E-A0AD-7D298899E70E}" srcOrd="0" destOrd="2" presId="urn:microsoft.com/office/officeart/2005/8/layout/vList4"/>
    <dgm:cxn modelId="{AA0DF5AB-2417-4913-BB83-3E7DAE1D501D}" srcId="{FA70F666-C5D1-499E-9818-16D4E8DA27FD}" destId="{B842EF5B-354D-4253-B153-0E0F8B48EB13}" srcOrd="7" destOrd="0" parTransId="{0E11262A-2449-497B-B619-6D30DC5B0D06}" sibTransId="{07F297C6-43D2-4173-8657-61830BAEDB6B}"/>
    <dgm:cxn modelId="{2BB60A02-5A3A-49DE-92EF-FF46DFF67397}" type="presOf" srcId="{675D3251-5EE3-41A4-BDCB-E53FD94FB894}" destId="{71292603-68D5-4E72-B60F-7F486013B52D}" srcOrd="1" destOrd="3" presId="urn:microsoft.com/office/officeart/2005/8/layout/vList4"/>
    <dgm:cxn modelId="{6E56516A-5A97-435A-B8F1-77CDE218442C}" srcId="{01ECD3DA-706C-4C04-9139-1CE1C7408E68}" destId="{70B487D1-9281-4100-BD31-EDFB942C8173}" srcOrd="2" destOrd="0" parTransId="{1F4296E3-DF84-4760-8512-B96B6B1971E3}" sibTransId="{1FA52EF6-6A9C-4D43-8763-4A060BB3ADD5}"/>
    <dgm:cxn modelId="{3EDCEEE5-83AA-41D9-846D-1B579B0FD9B7}" srcId="{70B487D1-9281-4100-BD31-EDFB942C8173}" destId="{675D3251-5EE3-41A4-BDCB-E53FD94FB894}" srcOrd="2" destOrd="0" parTransId="{31567D96-43B0-4949-87D6-D52D3612084B}" sibTransId="{897EF999-1413-400B-AB9F-3348578187DB}"/>
    <dgm:cxn modelId="{94675CDF-16DF-4690-A9EF-F7B3636DA726}" srcId="{70B487D1-9281-4100-BD31-EDFB942C8173}" destId="{572219F6-8297-4974-B75C-B75315B63905}" srcOrd="3" destOrd="0" parTransId="{9851FD75-6ACA-4AA3-B153-9BD9D56DD6AB}" sibTransId="{638BF4DD-4E9F-45B4-830A-CFC27A515FE9}"/>
    <dgm:cxn modelId="{5782F621-ADC8-4774-B67B-35CB60294021}" srcId="{70B487D1-9281-4100-BD31-EDFB942C8173}" destId="{231FFD1C-FDE1-41A5-94A3-B97F2D1AB079}" srcOrd="1" destOrd="0" parTransId="{3F108F02-2685-4153-9E21-FD92898DF7E3}" sibTransId="{E3FDF3C3-451C-4586-BB9E-700EB7679FB9}"/>
    <dgm:cxn modelId="{3B803BF2-4A8D-4961-A270-AB11E5C229A3}" srcId="{FA70F666-C5D1-499E-9818-16D4E8DA27FD}" destId="{9D026728-7824-48DB-ACD2-7848EE50CB4B}" srcOrd="4" destOrd="0" parTransId="{E113C79E-2F68-4E31-AAA9-B91BF93D1911}" sibTransId="{A1F31D18-4E0B-4D82-8E34-6E04239A7A25}"/>
    <dgm:cxn modelId="{03EF4256-13A2-44F2-A80C-476D1C958BEB}" type="presOf" srcId="{7CE3D35A-4644-4862-9A68-61D7839B20AD}" destId="{C6849F17-5368-40F1-85A0-260EC5BDCEB9}" srcOrd="1" destOrd="3" presId="urn:microsoft.com/office/officeart/2005/8/layout/vList4"/>
    <dgm:cxn modelId="{1BF8D773-E8ED-4329-8723-8E2D5BA5487D}" type="presOf" srcId="{9D2E6256-F7BF-4845-A391-C41057A375F3}" destId="{49A5D695-2408-4ABD-9ECF-CA84A23F1D98}" srcOrd="1" destOrd="0" presId="urn:microsoft.com/office/officeart/2005/8/layout/vList4"/>
    <dgm:cxn modelId="{6A69F80A-3140-48E2-9878-1D48E4D3F783}" srcId="{FA70F666-C5D1-499E-9818-16D4E8DA27FD}" destId="{03E7F4BC-FE09-4881-BC62-543BD92C3DC3}" srcOrd="3" destOrd="0" parTransId="{A9EA966B-0C54-4879-B924-A8F6EEF5797F}" sibTransId="{7084DDB6-28A1-48F6-88B4-1A6A5456BD8F}"/>
    <dgm:cxn modelId="{B4CF5704-8210-410C-AC70-46BF790121EC}" type="presOf" srcId="{B1C55316-C5DF-4CA7-8025-9E37A705E469}" destId="{C6849F17-5368-40F1-85A0-260EC5BDCEB9}" srcOrd="1" destOrd="7" presId="urn:microsoft.com/office/officeart/2005/8/layout/vList4"/>
    <dgm:cxn modelId="{0AE715D5-55F4-4084-BE15-3F8B990BEBBF}" srcId="{01ECD3DA-706C-4C04-9139-1CE1C7408E68}" destId="{9D2E6256-F7BF-4845-A391-C41057A375F3}" srcOrd="0" destOrd="0" parTransId="{F693A40F-3EB2-465D-91B6-130B4C0679FC}" sibTransId="{D5240F6C-5116-4EAE-A6B0-FBAC694134B4}"/>
    <dgm:cxn modelId="{9E505552-AA02-4F72-B8FA-E6D3BE8050B3}" type="presOf" srcId="{9D026728-7824-48DB-ACD2-7848EE50CB4B}" destId="{C6849F17-5368-40F1-85A0-260EC5BDCEB9}" srcOrd="1" destOrd="5" presId="urn:microsoft.com/office/officeart/2005/8/layout/vList4"/>
    <dgm:cxn modelId="{25E4E9F7-B22B-4ECF-B125-8D20150113F0}" srcId="{FA70F666-C5D1-499E-9818-16D4E8DA27FD}" destId="{B7CF2C8A-19C3-4E43-BA66-221FB62F9526}" srcOrd="1" destOrd="0" parTransId="{64F6C22A-F4C5-4D06-B382-67F19575FA87}" sibTransId="{FF8AC7F3-EACE-4336-933C-2D364805C3B0}"/>
    <dgm:cxn modelId="{4FF8B282-2495-425F-9202-F67C71C66207}" srcId="{9D2E6256-F7BF-4845-A391-C41057A375F3}" destId="{EA1A4E09-B99C-41ED-99C2-B7D8BA115066}" srcOrd="0" destOrd="0" parTransId="{CED3FC37-9FD3-48BE-BC3C-ECB6B706E2CF}" sibTransId="{3362812F-CE66-4D2F-9522-3A53135AC47B}"/>
    <dgm:cxn modelId="{9E8404F4-5916-49EA-B13E-C8D568A626DB}" srcId="{9D2E6256-F7BF-4845-A391-C41057A375F3}" destId="{C45AB3F1-3964-4E4D-B512-08EBF4B2B815}" srcOrd="2" destOrd="0" parTransId="{DA700CBC-46BB-4163-86C0-F94A29CF620D}" sibTransId="{9D9C1EA5-884D-43EB-AEC2-1DBF442E55D6}"/>
    <dgm:cxn modelId="{A7496FFC-A04B-4242-9418-2F11E0CD643B}" srcId="{01ECD3DA-706C-4C04-9139-1CE1C7408E68}" destId="{FA70F666-C5D1-499E-9818-16D4E8DA27FD}" srcOrd="1" destOrd="0" parTransId="{09E0AD7E-4081-4864-B3F0-E00333207187}" sibTransId="{BE9A739C-9776-4D7E-8763-90549C92F731}"/>
    <dgm:cxn modelId="{A3ECCB26-9ECD-4394-A7AF-BFA6629BCA30}" type="presOf" srcId="{C45AB3F1-3964-4E4D-B512-08EBF4B2B815}" destId="{A565D9E3-D040-4359-98AF-B7531664BC24}" srcOrd="0" destOrd="3" presId="urn:microsoft.com/office/officeart/2005/8/layout/vList4"/>
    <dgm:cxn modelId="{B762891D-28E7-44F8-A8AC-143730FD002F}" type="presOf" srcId="{572219F6-8297-4974-B75C-B75315B63905}" destId="{71292603-68D5-4E72-B60F-7F486013B52D}" srcOrd="1" destOrd="4" presId="urn:microsoft.com/office/officeart/2005/8/layout/vList4"/>
    <dgm:cxn modelId="{A05DFAC2-3E6D-4AAE-AA2B-DE5488F2027C}" type="presOf" srcId="{B7CF2C8A-19C3-4E43-BA66-221FB62F9526}" destId="{C6849F17-5368-40F1-85A0-260EC5BDCEB9}" srcOrd="1" destOrd="2" presId="urn:microsoft.com/office/officeart/2005/8/layout/vList4"/>
    <dgm:cxn modelId="{F7F738EA-628C-44B2-BDA7-DB61F513D3C7}" type="presOf" srcId="{5F8B1E8A-0887-4B2C-88B4-C04D3696C2D9}" destId="{71292603-68D5-4E72-B60F-7F486013B52D}" srcOrd="1" destOrd="1" presId="urn:microsoft.com/office/officeart/2005/8/layout/vList4"/>
    <dgm:cxn modelId="{12C85935-64D6-4715-B495-55B9BA5F09F1}" type="presOf" srcId="{B842EF5B-354D-4253-B153-0E0F8B48EB13}" destId="{C6849F17-5368-40F1-85A0-260EC5BDCEB9}" srcOrd="1" destOrd="8" presId="urn:microsoft.com/office/officeart/2005/8/layout/vList4"/>
    <dgm:cxn modelId="{E4A850C7-C2CB-49DA-BA86-91E6BC05360B}" type="presOf" srcId="{231FFD1C-FDE1-41A5-94A3-B97F2D1AB079}" destId="{71292603-68D5-4E72-B60F-7F486013B52D}" srcOrd="1" destOrd="2" presId="urn:microsoft.com/office/officeart/2005/8/layout/vList4"/>
    <dgm:cxn modelId="{D08282D8-8537-421D-89ED-4DA443AD0681}" srcId="{FA70F666-C5D1-499E-9818-16D4E8DA27FD}" destId="{FAE41C2B-5A4F-478A-A10A-23E375C7E40B}" srcOrd="5" destOrd="0" parTransId="{817A18CC-3B0C-4CF8-A7DE-F44FBB5FEC72}" sibTransId="{D68D8388-470F-4CA3-90AB-6F650042E154}"/>
    <dgm:cxn modelId="{C8EA06E5-F75B-470F-98BD-C54186852D46}" type="presOf" srcId="{1300983C-BC32-40CF-A9F2-1FE22DC6B872}" destId="{A565D9E3-D040-4359-98AF-B7531664BC24}" srcOrd="0" destOrd="2" presId="urn:microsoft.com/office/officeart/2005/8/layout/vList4"/>
    <dgm:cxn modelId="{C884062F-697F-4C8C-8869-27852BD93C55}" type="presOf" srcId="{675D3251-5EE3-41A4-BDCB-E53FD94FB894}" destId="{759F9E30-93C1-4485-B50E-F522A7E775B7}" srcOrd="0" destOrd="3" presId="urn:microsoft.com/office/officeart/2005/8/layout/vList4"/>
    <dgm:cxn modelId="{B9276A4D-EA0B-4801-B382-33AE964BDA1D}" type="presOf" srcId="{FA70F666-C5D1-499E-9818-16D4E8DA27FD}" destId="{5948302F-B22B-493E-A0AD-7D298899E70E}" srcOrd="0" destOrd="0" presId="urn:microsoft.com/office/officeart/2005/8/layout/vList4"/>
    <dgm:cxn modelId="{113E5174-96A4-4620-918C-97BD9D9376E2}" type="presParOf" srcId="{53EE9A2D-4547-4D2B-B4CA-1C94C914B20C}" destId="{F682A5F5-EEB5-4B6B-BD7C-CA6826EAD52D}" srcOrd="0" destOrd="0" presId="urn:microsoft.com/office/officeart/2005/8/layout/vList4"/>
    <dgm:cxn modelId="{17D587E7-AB7E-40A9-9B75-833A56FB02A0}" type="presParOf" srcId="{F682A5F5-EEB5-4B6B-BD7C-CA6826EAD52D}" destId="{A565D9E3-D040-4359-98AF-B7531664BC24}" srcOrd="0" destOrd="0" presId="urn:microsoft.com/office/officeart/2005/8/layout/vList4"/>
    <dgm:cxn modelId="{ECF7C441-7074-4108-B8A9-13A2BF961CBE}" type="presParOf" srcId="{F682A5F5-EEB5-4B6B-BD7C-CA6826EAD52D}" destId="{CAE3E3F4-5E44-4960-AAC9-1E65ECF3DCB3}" srcOrd="1" destOrd="0" presId="urn:microsoft.com/office/officeart/2005/8/layout/vList4"/>
    <dgm:cxn modelId="{BE500BD7-A5A0-4275-A36E-2C1AACD8D6A1}" type="presParOf" srcId="{F682A5F5-EEB5-4B6B-BD7C-CA6826EAD52D}" destId="{49A5D695-2408-4ABD-9ECF-CA84A23F1D98}" srcOrd="2" destOrd="0" presId="urn:microsoft.com/office/officeart/2005/8/layout/vList4"/>
    <dgm:cxn modelId="{AB8533D1-E833-46C2-9A36-9F686215ABAF}" type="presParOf" srcId="{53EE9A2D-4547-4D2B-B4CA-1C94C914B20C}" destId="{C372839F-043B-4FF0-8A71-F8BE1C8312D1}" srcOrd="1" destOrd="0" presId="urn:microsoft.com/office/officeart/2005/8/layout/vList4"/>
    <dgm:cxn modelId="{9B5FA470-BED5-40F8-B35C-7C9EF5FC7977}" type="presParOf" srcId="{53EE9A2D-4547-4D2B-B4CA-1C94C914B20C}" destId="{105BFB4B-FCE6-48B5-B21D-044CB3D55F6D}" srcOrd="2" destOrd="0" presId="urn:microsoft.com/office/officeart/2005/8/layout/vList4"/>
    <dgm:cxn modelId="{8EBD3158-76CE-47E2-889D-E781BB0A34A4}" type="presParOf" srcId="{105BFB4B-FCE6-48B5-B21D-044CB3D55F6D}" destId="{5948302F-B22B-493E-A0AD-7D298899E70E}" srcOrd="0" destOrd="0" presId="urn:microsoft.com/office/officeart/2005/8/layout/vList4"/>
    <dgm:cxn modelId="{BA3AB5FB-D562-45A9-95F4-42962C9C5A69}" type="presParOf" srcId="{105BFB4B-FCE6-48B5-B21D-044CB3D55F6D}" destId="{FEEC5EE1-CECA-424B-9753-8FD1A19B7657}" srcOrd="1" destOrd="0" presId="urn:microsoft.com/office/officeart/2005/8/layout/vList4"/>
    <dgm:cxn modelId="{44CA2A8A-D08A-4A6F-96EF-0E6324CEC9C1}" type="presParOf" srcId="{105BFB4B-FCE6-48B5-B21D-044CB3D55F6D}" destId="{C6849F17-5368-40F1-85A0-260EC5BDCEB9}" srcOrd="2" destOrd="0" presId="urn:microsoft.com/office/officeart/2005/8/layout/vList4"/>
    <dgm:cxn modelId="{03E11AFD-E1AB-4A45-A7E8-75668B124103}" type="presParOf" srcId="{53EE9A2D-4547-4D2B-B4CA-1C94C914B20C}" destId="{60B5D588-4A14-4A6B-BB59-348C4EFCA444}" srcOrd="3" destOrd="0" presId="urn:microsoft.com/office/officeart/2005/8/layout/vList4"/>
    <dgm:cxn modelId="{8561C5B0-D8A5-4259-A5CB-1581F1AD101A}" type="presParOf" srcId="{53EE9A2D-4547-4D2B-B4CA-1C94C914B20C}" destId="{0A39F644-C9E3-4088-ACA6-DFF73F5A45EE}" srcOrd="4" destOrd="0" presId="urn:microsoft.com/office/officeart/2005/8/layout/vList4"/>
    <dgm:cxn modelId="{BFB1A787-B33C-43D3-A059-47DC8F7A56FA}" type="presParOf" srcId="{0A39F644-C9E3-4088-ACA6-DFF73F5A45EE}" destId="{759F9E30-93C1-4485-B50E-F522A7E775B7}" srcOrd="0" destOrd="0" presId="urn:microsoft.com/office/officeart/2005/8/layout/vList4"/>
    <dgm:cxn modelId="{2A98B4B2-9208-44A6-8EAA-569BAEBF0E0C}" type="presParOf" srcId="{0A39F644-C9E3-4088-ACA6-DFF73F5A45EE}" destId="{717B6FF4-CFA2-4D04-9317-F013369AFF3F}" srcOrd="1" destOrd="0" presId="urn:microsoft.com/office/officeart/2005/8/layout/vList4"/>
    <dgm:cxn modelId="{57BF2BA2-00D9-4F34-B758-A17C85E3B052}" type="presParOf" srcId="{0A39F644-C9E3-4088-ACA6-DFF73F5A45EE}" destId="{71292603-68D5-4E72-B60F-7F486013B52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5D9E3-D040-4359-98AF-B7531664BC24}">
      <dsp:nvSpPr>
        <dsp:cNvPr id="0" name=""/>
        <dsp:cNvSpPr/>
      </dsp:nvSpPr>
      <dsp:spPr>
        <a:xfrm>
          <a:off x="0" y="0"/>
          <a:ext cx="8229600" cy="1308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Период предвестников (продромальный) 1-3дня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У 50-80% больных первые признаки бешенства всегда связаны с местом укуса: появляются о</a:t>
          </a:r>
          <a:r>
            <a:rPr lang="ru-RU" sz="1100" kern="1200" dirty="0" smtClean="0"/>
            <a:t>пухание</a:t>
          </a:r>
          <a:r>
            <a:rPr lang="ru-RU" sz="1100" kern="1200" dirty="0" smtClean="0"/>
            <a:t>, покраснение, зуд рубца, невралгические боли по ходу нервных путей, ближайших к месту укуса. 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Общее недомогание, снижение аппетита, появляется повышенная чувствительность к слуховым и зрительным раздражителям.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Субфебрильная температура, плохой сон, кошмарные сновидения</a:t>
          </a:r>
          <a:endParaRPr lang="ru-RU" sz="1100" kern="1200" dirty="0"/>
        </a:p>
      </dsp:txBody>
      <dsp:txXfrm>
        <a:off x="1805533" y="0"/>
        <a:ext cx="6424066" cy="1308811"/>
      </dsp:txXfrm>
    </dsp:sp>
    <dsp:sp modelId="{CAE3E3F4-5E44-4960-AAC9-1E65ECF3DCB3}">
      <dsp:nvSpPr>
        <dsp:cNvPr id="0" name=""/>
        <dsp:cNvSpPr/>
      </dsp:nvSpPr>
      <dsp:spPr>
        <a:xfrm>
          <a:off x="159613" y="15953"/>
          <a:ext cx="1645920" cy="12769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8302F-B22B-493E-A0AD-7D298899E70E}">
      <dsp:nvSpPr>
        <dsp:cNvPr id="0" name=""/>
        <dsp:cNvSpPr/>
      </dsp:nvSpPr>
      <dsp:spPr>
        <a:xfrm>
          <a:off x="0" y="1468424"/>
          <a:ext cx="8229600" cy="2391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Возбуждения 2-3дня</a:t>
          </a:r>
          <a:endParaRPr lang="ru-RU" sz="16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err="1" smtClean="0"/>
            <a:t>Беспокойствие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Появляются и прогрессируют расстройства дыхания и глотания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u="none" kern="1200" dirty="0" smtClean="0">
              <a:uFillTx/>
            </a:rPr>
            <a:t>«Пароксизм бешенства» (под влиянием какого-либо раздражителя больной вздрагивает; руки вытягиваются вперед и дрожат; голова и туловище  откидываются назад; появляется одышка инспираторного типа);  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Приступы пароксизма (болезненный спазм мышц глотки и гортани)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Гидрофобия, </a:t>
          </a:r>
          <a:r>
            <a:rPr lang="ru-RU" sz="1100" kern="1200" dirty="0" err="1" smtClean="0"/>
            <a:t>аэрофобия</a:t>
          </a:r>
          <a:r>
            <a:rPr lang="ru-RU" sz="1100" kern="1200" dirty="0" smtClean="0"/>
            <a:t>, фотофобия, </a:t>
          </a:r>
          <a:r>
            <a:rPr lang="ru-RU" sz="1100" kern="1200" dirty="0" err="1" smtClean="0"/>
            <a:t>акустофобия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Приступы бурного психомоторного возбуждения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err="1" smtClean="0"/>
            <a:t>Сиалорея</a:t>
          </a:r>
          <a:r>
            <a:rPr lang="ru-RU" sz="1100" kern="1200" dirty="0" smtClean="0"/>
            <a:t>, повышенной потоотделение </a:t>
          </a:r>
          <a:endParaRPr lang="ru-RU" sz="11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Повышение температуры тела, нарушение ССС</a:t>
          </a:r>
          <a:endParaRPr lang="ru-RU" sz="1100" kern="1200" dirty="0"/>
        </a:p>
      </dsp:txBody>
      <dsp:txXfrm>
        <a:off x="1805533" y="1468424"/>
        <a:ext cx="6424066" cy="2391242"/>
      </dsp:txXfrm>
    </dsp:sp>
    <dsp:sp modelId="{FEEC5EE1-CECA-424B-9753-8FD1A19B7657}">
      <dsp:nvSpPr>
        <dsp:cNvPr id="0" name=""/>
        <dsp:cNvSpPr/>
      </dsp:nvSpPr>
      <dsp:spPr>
        <a:xfrm>
          <a:off x="159613" y="2025593"/>
          <a:ext cx="1645920" cy="12769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F9E30-93C1-4485-B50E-F522A7E775B7}">
      <dsp:nvSpPr>
        <dsp:cNvPr id="0" name=""/>
        <dsp:cNvSpPr/>
      </dsp:nvSpPr>
      <dsp:spPr>
        <a:xfrm>
          <a:off x="0" y="4014523"/>
          <a:ext cx="8229600" cy="1596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Параличей 3-7дней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Психическое успокоение, исчезновение страха, приступов пароксизма («зловещее успокоение»)</a:t>
          </a: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Развитие параличей по типу восходящего паралича </a:t>
          </a:r>
          <a:r>
            <a:rPr lang="ru-RU" sz="1200" kern="1200" dirty="0" err="1" smtClean="0"/>
            <a:t>Ландри</a:t>
          </a: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Нарушение функции тазовых органов</a:t>
          </a:r>
          <a:endParaRPr lang="ru-RU" sz="12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Повышение температуры тела до 42С</a:t>
          </a:r>
          <a:endParaRPr lang="ru-RU" sz="1200" kern="1200" dirty="0"/>
        </a:p>
      </dsp:txBody>
      <dsp:txXfrm>
        <a:off x="1805533" y="4014523"/>
        <a:ext cx="6424066" cy="1596130"/>
      </dsp:txXfrm>
    </dsp:sp>
    <dsp:sp modelId="{717B6FF4-CFA2-4D04-9317-F013369AFF3F}">
      <dsp:nvSpPr>
        <dsp:cNvPr id="0" name=""/>
        <dsp:cNvSpPr/>
      </dsp:nvSpPr>
      <dsp:spPr>
        <a:xfrm>
          <a:off x="159613" y="4178892"/>
          <a:ext cx="1645920" cy="12769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90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9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75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86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84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2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4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6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5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9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84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D499FCB-111F-4050-B302-DCDB70D230D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86F14057-4A2A-4087-8CA5-F54BDC81A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5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7568" y="188642"/>
            <a:ext cx="7772400" cy="5235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ГБУЗ РБ Баймакская ЦРБ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8323" y="1939426"/>
            <a:ext cx="6400800" cy="1752600"/>
          </a:xfrm>
        </p:spPr>
        <p:txBody>
          <a:bodyPr>
            <a:normAutofit/>
          </a:bodyPr>
          <a:lstStyle/>
          <a:p>
            <a:r>
              <a:rPr lang="ru-RU" sz="4800" dirty="0"/>
              <a:t>Тема: </a:t>
            </a:r>
            <a:endParaRPr lang="en-US" dirty="0"/>
          </a:p>
          <a:p>
            <a:r>
              <a:rPr lang="ru-RU" sz="4800" dirty="0"/>
              <a:t>БЕШЕНСТВО</a:t>
            </a:r>
          </a:p>
        </p:txBody>
      </p:sp>
    </p:spTree>
    <p:extLst>
      <p:ext uri="{BB962C8B-B14F-4D97-AF65-F5344CB8AC3E}">
        <p14:creationId xmlns:p14="http://schemas.microsoft.com/office/powerpoint/2010/main" val="96636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310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Что нужно делать при обращении пациентов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494692"/>
            <a:ext cx="10058400" cy="46775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 обращении пациентов с укусами, оцарапыванием, ослюнением животными, при ранении предметами, загрязненными биологическими жидкостями животных (снятие шкур, разделка туш):</a:t>
            </a:r>
          </a:p>
          <a:p>
            <a:r>
              <a:rPr lang="ru-RU" dirty="0" smtClean="0"/>
              <a:t>Собрать анамнез: дата укуса, симптоматика, дата появления симптомов, возможные контактные лица в этот период (с животным).</a:t>
            </a:r>
          </a:p>
          <a:p>
            <a:r>
              <a:rPr lang="ru-RU" dirty="0" smtClean="0"/>
              <a:t>Объяснить пациенту, что собаки</a:t>
            </a:r>
            <a:r>
              <a:rPr lang="ru-RU" dirty="0"/>
              <a:t>, кошки и другие животные, покусавшие людей или </a:t>
            </a:r>
            <a:r>
              <a:rPr lang="ru-RU" dirty="0" smtClean="0"/>
              <a:t>животных (свои, родственников, соседские, знакомых, в гостях), </a:t>
            </a:r>
            <a:r>
              <a:rPr lang="ru-RU" dirty="0"/>
              <a:t>подлежат немедленной доставке владельцем в ближайшее ветеринарное лечебное учреждение для осмотра и карантина под наблюдением специалистов в течение 10 дней. Результаты такого наблюдения за животными в письменном виде сообщают медицинскому учреждению, в котором прививают пострадавшего человека. Если животное в течение срока наблюдения не пало, то, вероятно, оно здорово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Дать разъяснения пациенту о бешенстве: что это инфекционное заболевание, которое почти всегда является смертельным (которое не лечится), о необходимости обращения в приемное отделение и об обязательной иммунизации.</a:t>
            </a:r>
          </a:p>
          <a:p>
            <a:r>
              <a:rPr lang="ru-RU" dirty="0"/>
              <a:t>Направить </a:t>
            </a:r>
            <a:r>
              <a:rPr lang="ru-RU" dirty="0" smtClean="0"/>
              <a:t>пациента в </a:t>
            </a:r>
            <a:r>
              <a:rPr lang="ru-RU" dirty="0"/>
              <a:t>приемное отделение Баймакской </a:t>
            </a:r>
            <a:r>
              <a:rPr lang="ru-RU" dirty="0" smtClean="0"/>
              <a:t>ЦРБ, где проведут постэкспозиционную профилактику бешенства (обработка раны, введение антирабической вакцины, при наличии показаний - введение антирабического иммуноглобулина).</a:t>
            </a:r>
          </a:p>
          <a:p>
            <a:r>
              <a:rPr lang="ru-RU" dirty="0" smtClean="0"/>
              <a:t>Проконтролировать, обратился ли пациент в приемное отделение, в случае, если пациент не обратился – сообщить в эпид. отдел.</a:t>
            </a:r>
          </a:p>
          <a:p>
            <a:r>
              <a:rPr lang="ru-RU" dirty="0" smtClean="0"/>
              <a:t>Проконтролировать получение полного курса вакцинации у пациента, при самовольном прекращении курса – сообщить в эпид. отдел.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395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310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Что нужно делать при обращении пациентов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494692"/>
            <a:ext cx="10058400" cy="4677508"/>
          </a:xfrm>
        </p:spPr>
        <p:txBody>
          <a:bodyPr>
            <a:normAutofit/>
          </a:bodyPr>
          <a:lstStyle/>
          <a:p>
            <a:r>
              <a:rPr lang="ru-RU" dirty="0" smtClean="0"/>
              <a:t>При обращении пациентов с другими причинами:</a:t>
            </a:r>
          </a:p>
          <a:p>
            <a:r>
              <a:rPr lang="ru-RU" dirty="0" smtClean="0"/>
              <a:t>Обратить </a:t>
            </a:r>
            <a:r>
              <a:rPr lang="ru-RU" dirty="0"/>
              <a:t>внимание на наличие укуса или ослюнения диким или домашним животным, контакта с диким или домашним животным в течение </a:t>
            </a:r>
            <a:r>
              <a:rPr lang="ru-RU" dirty="0" smtClean="0"/>
              <a:t>последних 2-3 месяцев.</a:t>
            </a:r>
          </a:p>
          <a:p>
            <a:r>
              <a:rPr lang="ru-RU" dirty="0"/>
              <a:t>О</a:t>
            </a:r>
            <a:r>
              <a:rPr lang="ru-RU" dirty="0" smtClean="0"/>
              <a:t>братить </a:t>
            </a:r>
            <a:r>
              <a:rPr lang="ru-RU" dirty="0"/>
              <a:t>внимание на появление у пациента </a:t>
            </a:r>
            <a:r>
              <a:rPr lang="ru-RU" dirty="0" smtClean="0"/>
              <a:t>жалоб </a:t>
            </a:r>
            <a:r>
              <a:rPr lang="ru-RU" dirty="0"/>
              <a:t>на неприятные ощущения и боли в месте укуса (жжение, тянущие боли с иррадиацией к центру, зуд, гиперестезия кожи</a:t>
            </a:r>
            <a:r>
              <a:rPr lang="ru-RU" dirty="0" smtClean="0"/>
              <a:t>).</a:t>
            </a:r>
          </a:p>
          <a:p>
            <a:r>
              <a:rPr lang="ru-RU" dirty="0"/>
              <a:t>обратить внимание у пациента </a:t>
            </a:r>
            <a:r>
              <a:rPr lang="ru-RU" dirty="0" smtClean="0"/>
              <a:t>на </a:t>
            </a:r>
            <a:r>
              <a:rPr lang="ru-RU" dirty="0"/>
              <a:t>постепенное начало заболевания в течение 1-3 дней с периода предвестников (продромальный период): бессонница, раздражительность, повышение температуры, чувство нехватки </a:t>
            </a:r>
            <a:r>
              <a:rPr lang="ru-RU" dirty="0" smtClean="0"/>
              <a:t>воздуха.</a:t>
            </a:r>
          </a:p>
          <a:p>
            <a:r>
              <a:rPr lang="ru-RU" dirty="0" smtClean="0"/>
              <a:t>Обратить внимание на наличие у </a:t>
            </a:r>
            <a:r>
              <a:rPr lang="ru-RU" dirty="0"/>
              <a:t>пациента </a:t>
            </a:r>
            <a:r>
              <a:rPr lang="ru-RU" dirty="0" smtClean="0"/>
              <a:t>признаков </a:t>
            </a:r>
            <a:r>
              <a:rPr lang="ru-RU" dirty="0"/>
              <a:t>разгара болезни: невозможность пить воду (гидрофобия), </a:t>
            </a:r>
            <a:r>
              <a:rPr lang="ru-RU" dirty="0" err="1"/>
              <a:t>аэрофобия</a:t>
            </a:r>
            <a:r>
              <a:rPr lang="ru-RU" dirty="0"/>
              <a:t>, развитие приступов психомоторного возбуждения, слюнотечение, бред и </a:t>
            </a:r>
            <a:r>
              <a:rPr lang="ru-RU" dirty="0" smtClean="0"/>
              <a:t>галлюцинации.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18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185693"/>
            <a:ext cx="10058400" cy="517691"/>
          </a:xfrm>
        </p:spPr>
        <p:txBody>
          <a:bodyPr>
            <a:noAutofit/>
          </a:bodyPr>
          <a:lstStyle/>
          <a:p>
            <a:r>
              <a:rPr lang="ru-RU" sz="4800" dirty="0" smtClean="0"/>
              <a:t>Как </a:t>
            </a:r>
            <a:r>
              <a:rPr lang="ru-RU" sz="4400" dirty="0" smtClean="0"/>
              <a:t>обезопасить</a:t>
            </a:r>
            <a:r>
              <a:rPr lang="ru-RU" sz="4800" dirty="0" smtClean="0"/>
              <a:t> себя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046284"/>
            <a:ext cx="10474452" cy="5002823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Регулярная вакцинация домашних животных: скот, питомцы (во </a:t>
            </a:r>
            <a:r>
              <a:rPr lang="ru-RU" sz="6400" dirty="0"/>
              <a:t>всех государственных ветеринарных клиниках и на прививочных пунктах проводится бесплатная вакцинация кошек и собак (начиная с 2 мес. возраста) </a:t>
            </a:r>
            <a:r>
              <a:rPr lang="ru-RU" sz="6400" dirty="0" smtClean="0"/>
              <a:t>вакциной.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Никогда не подходите к чужому животному;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Нельзя гладить, трогать, дразнить животное;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Следите за своим питомцем </a:t>
            </a:r>
            <a:r>
              <a:rPr lang="ru-RU" sz="6400" dirty="0" smtClean="0"/>
              <a:t>внимательно, не позволяйте домашним животным контактировать с бродячими и дикими животными;</a:t>
            </a:r>
            <a:endParaRPr lang="ru-RU" sz="6400" dirty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 smtClean="0"/>
              <a:t>Не </a:t>
            </a:r>
            <a:r>
              <a:rPr lang="ru-RU" sz="6400" dirty="0"/>
              <a:t>отпускайте </a:t>
            </a:r>
            <a:r>
              <a:rPr lang="ru-RU" sz="6400" dirty="0" smtClean="0"/>
              <a:t>домашнее животное </a:t>
            </a:r>
            <a:r>
              <a:rPr lang="ru-RU" sz="6400" dirty="0"/>
              <a:t>гулять в незнакомых местах (дача, лес, река, озеро), держите животное в поле своего зрения;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Обращайтесь к ветеринару при заболевании животного;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Не кормите и не пытайтесь поймать или играть с дикими животными, такими как белки, еноты, или крысы;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Не подбирайте безнадзорных </a:t>
            </a:r>
            <a:r>
              <a:rPr lang="ru-RU" sz="6400" dirty="0" smtClean="0"/>
              <a:t>животных (кошки, собаки), и диких животных, даже если они кажутся дружелюбными;</a:t>
            </a:r>
            <a:endParaRPr lang="ru-RU" sz="6400" dirty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6400" dirty="0"/>
              <a:t>Знайте что дикие животные в норме боятся человека, а больное бешенством будет подходить к человеку без страха.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47340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114300"/>
            <a:ext cx="10058400" cy="7209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Описание случая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914400"/>
            <a:ext cx="10058400" cy="52577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Укус домашнего кота, кот не привит;</a:t>
            </a:r>
          </a:p>
          <a:p>
            <a:pPr marL="0" indent="0">
              <a:buNone/>
            </a:pPr>
            <a:r>
              <a:rPr lang="ru-RU" dirty="0" smtClean="0"/>
              <a:t>Пациент за медицинской помощью не обращался.</a:t>
            </a:r>
          </a:p>
          <a:p>
            <a:pPr marL="0" indent="0">
              <a:buNone/>
            </a:pPr>
            <a:r>
              <a:rPr lang="ru-RU" dirty="0"/>
              <a:t>О</a:t>
            </a:r>
            <a:r>
              <a:rPr lang="ru-RU" dirty="0" smtClean="0"/>
              <a:t>братился за помощью через 53 дня после укуса, появилась </a:t>
            </a:r>
            <a:r>
              <a:rPr lang="ru-RU" dirty="0"/>
              <a:t>одышка, температура,  </a:t>
            </a:r>
            <a:r>
              <a:rPr lang="ru-RU" dirty="0" smtClean="0"/>
              <a:t>слабость. Лечение назначено – симптоматическое.</a:t>
            </a:r>
          </a:p>
          <a:p>
            <a:pPr marL="0" indent="0">
              <a:buNone/>
            </a:pPr>
            <a:r>
              <a:rPr lang="ru-RU" dirty="0" smtClean="0"/>
              <a:t>Обратился в приемное отделение в связи с ухудшением состояния через 60 дней после укуса.</a:t>
            </a:r>
          </a:p>
          <a:p>
            <a:pPr marL="0" indent="0">
              <a:buNone/>
            </a:pPr>
            <a:r>
              <a:rPr lang="ru-RU" dirty="0" smtClean="0"/>
              <a:t>Жалобы при обращении: </a:t>
            </a:r>
            <a:r>
              <a:rPr lang="ru-RU" dirty="0"/>
              <a:t>на раздражительность к окружающим, тревожное состояние,  затрудненное </a:t>
            </a:r>
            <a:r>
              <a:rPr lang="ru-RU" dirty="0" smtClean="0"/>
              <a:t>дыхание, </a:t>
            </a:r>
            <a:r>
              <a:rPr lang="ru-RU" dirty="0"/>
              <a:t>боязнь воды, </a:t>
            </a:r>
            <a:r>
              <a:rPr lang="ru-RU" dirty="0" smtClean="0"/>
              <a:t>звука, </a:t>
            </a:r>
            <a:r>
              <a:rPr lang="ru-RU" dirty="0"/>
              <a:t>повышение температуры тела до 38,5 С, светобоязнь, потливость,  </a:t>
            </a:r>
            <a:r>
              <a:rPr lang="ru-RU" dirty="0" smtClean="0"/>
              <a:t>озноб,</a:t>
            </a:r>
            <a:r>
              <a:rPr lang="ru-RU" dirty="0"/>
              <a:t>   по всему телу </a:t>
            </a:r>
            <a:r>
              <a:rPr lang="ru-RU" dirty="0" smtClean="0"/>
              <a:t>болезненность, беспокойство (стадия возбуждения).</a:t>
            </a:r>
          </a:p>
          <a:p>
            <a:pPr marL="0" indent="0">
              <a:buNone/>
            </a:pPr>
            <a:r>
              <a:rPr lang="ru-RU" dirty="0" smtClean="0"/>
              <a:t>Проведена постэкспозиционная профилактика бешенства.</a:t>
            </a:r>
          </a:p>
          <a:p>
            <a:pPr marL="0" indent="0">
              <a:buNone/>
            </a:pPr>
            <a:r>
              <a:rPr lang="ru-RU" dirty="0" smtClean="0"/>
              <a:t>Пациент переведен в КДИЦ «Зауралье», далее в РАО.</a:t>
            </a:r>
          </a:p>
          <a:p>
            <a:pPr marL="0" indent="0">
              <a:buNone/>
            </a:pPr>
            <a:r>
              <a:rPr lang="ru-RU" dirty="0" smtClean="0"/>
              <a:t>Состояние тяжелое, переведен на ИВЛ, медикаментозный сон.</a:t>
            </a:r>
          </a:p>
          <a:p>
            <a:pPr marL="0" indent="0">
              <a:buNone/>
            </a:pPr>
            <a:r>
              <a:rPr lang="ru-RU" dirty="0" smtClean="0"/>
              <a:t>Смерть наступила через 67 дней после укуса.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174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118" y="158262"/>
            <a:ext cx="9603275" cy="71217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Содержание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011115"/>
            <a:ext cx="10058400" cy="5161085"/>
          </a:xfrm>
        </p:spPr>
        <p:txBody>
          <a:bodyPr/>
          <a:lstStyle/>
          <a:p>
            <a:r>
              <a:rPr lang="ru-RU" dirty="0"/>
              <a:t>Определение</a:t>
            </a:r>
          </a:p>
          <a:p>
            <a:r>
              <a:rPr lang="ru-RU" dirty="0"/>
              <a:t>Классификация</a:t>
            </a:r>
          </a:p>
          <a:p>
            <a:r>
              <a:rPr lang="ru-RU" dirty="0"/>
              <a:t>Эпидемиология</a:t>
            </a:r>
          </a:p>
          <a:p>
            <a:r>
              <a:rPr lang="ru-RU" dirty="0"/>
              <a:t>Клиническая картина</a:t>
            </a:r>
          </a:p>
          <a:p>
            <a:r>
              <a:rPr lang="ru-RU" dirty="0"/>
              <a:t>Дифференциальная диагностика</a:t>
            </a:r>
          </a:p>
          <a:p>
            <a:r>
              <a:rPr lang="ru-RU" dirty="0"/>
              <a:t>Профилактика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96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Бешенство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Бешенство - является </a:t>
            </a:r>
            <a:r>
              <a:rPr lang="ru-RU" dirty="0" smtClean="0">
                <a:cs typeface="Times New Roman" panose="02020603050405020304" pitchFamily="18" charset="0"/>
              </a:rPr>
              <a:t> зоонозным </a:t>
            </a:r>
            <a:r>
              <a:rPr lang="ru-RU" dirty="0" smtClean="0">
                <a:cs typeface="Times New Roman" panose="02020603050405020304" pitchFamily="18" charset="0"/>
              </a:rPr>
              <a:t>заболеванием</a:t>
            </a:r>
            <a:r>
              <a:rPr lang="ru-RU" dirty="0">
                <a:cs typeface="Times New Roman" panose="02020603050405020304" pitchFamily="18" charset="0"/>
              </a:rPr>
              <a:t>, </a:t>
            </a:r>
            <a:r>
              <a:rPr lang="ru-RU" dirty="0" smtClean="0">
                <a:cs typeface="Times New Roman" panose="02020603050405020304" pitchFamily="18" charset="0"/>
              </a:rPr>
              <a:t>вызываемым </a:t>
            </a:r>
            <a:r>
              <a:rPr lang="ru-RU" dirty="0" smtClean="0">
                <a:cs typeface="Times New Roman" panose="02020603050405020304" pitchFamily="18" charset="0"/>
              </a:rPr>
              <a:t>РНК-содержащими </a:t>
            </a:r>
            <a:r>
              <a:rPr lang="ru-RU" dirty="0">
                <a:cs typeface="Times New Roman" panose="02020603050405020304" pitchFamily="18" charset="0"/>
              </a:rPr>
              <a:t>вирусами семейства </a:t>
            </a:r>
            <a:r>
              <a:rPr lang="ru-RU" dirty="0" err="1">
                <a:cs typeface="Times New Roman" panose="02020603050405020304" pitchFamily="18" charset="0"/>
              </a:rPr>
              <a:t>Rhabdoviridae</a:t>
            </a:r>
            <a:r>
              <a:rPr lang="ru-RU" dirty="0">
                <a:cs typeface="Times New Roman" panose="02020603050405020304" pitchFamily="18" charset="0"/>
              </a:rPr>
              <a:t>, рода </a:t>
            </a:r>
            <a:r>
              <a:rPr lang="ru-RU" dirty="0" err="1" smtClean="0">
                <a:cs typeface="Times New Roman" panose="02020603050405020304" pitchFamily="18" charset="0"/>
              </a:rPr>
              <a:t>Lyssavirus</a:t>
            </a:r>
            <a:r>
              <a:rPr lang="ru-RU" dirty="0" smtClean="0">
                <a:cs typeface="Times New Roman" panose="02020603050405020304" pitchFamily="18" charset="0"/>
              </a:rPr>
              <a:t>. </a:t>
            </a:r>
          </a:p>
          <a:p>
            <a:r>
              <a:rPr lang="ru-RU" dirty="0" smtClean="0">
                <a:cs typeface="Times New Roman" panose="02020603050405020304" pitchFamily="18" charset="0"/>
              </a:rPr>
              <a:t>Вирус</a:t>
            </a:r>
            <a:r>
              <a:rPr lang="ru-RU" dirty="0">
                <a:cs typeface="Times New Roman" panose="02020603050405020304" pitchFamily="18" charset="0"/>
              </a:rPr>
              <a:t>, как правило, находится в слюне клинически больных млекопитающих и передается через укус. После проникновения в центральную нервную систему следующего </a:t>
            </a:r>
            <a:r>
              <a:rPr lang="ru-RU" dirty="0" smtClean="0">
                <a:cs typeface="Times New Roman" panose="02020603050405020304" pitchFamily="18" charset="0"/>
              </a:rPr>
              <a:t>организма</a:t>
            </a:r>
            <a:r>
              <a:rPr lang="ru-RU" dirty="0">
                <a:cs typeface="Times New Roman" panose="02020603050405020304" pitchFamily="18" charset="0"/>
              </a:rPr>
              <a:t>, </a:t>
            </a:r>
            <a:r>
              <a:rPr lang="ru-RU" dirty="0" smtClean="0">
                <a:cs typeface="Times New Roman" panose="02020603050405020304" pitchFamily="18" charset="0"/>
              </a:rPr>
              <a:t>вирус </a:t>
            </a:r>
            <a:r>
              <a:rPr lang="ru-RU" dirty="0">
                <a:cs typeface="Times New Roman" panose="02020603050405020304" pitchFamily="18" charset="0"/>
              </a:rPr>
              <a:t>	вызывает 	острый, </a:t>
            </a:r>
            <a:r>
              <a:rPr lang="ru-RU" dirty="0" smtClean="0">
                <a:cs typeface="Times New Roman" panose="02020603050405020304" pitchFamily="18" charset="0"/>
              </a:rPr>
              <a:t>прогрессирующий </a:t>
            </a:r>
            <a:r>
              <a:rPr lang="ru-RU" dirty="0" err="1">
                <a:cs typeface="Times New Roman" panose="02020603050405020304" pitchFamily="18" charset="0"/>
              </a:rPr>
              <a:t>энцефаломиелит</a:t>
            </a:r>
            <a:r>
              <a:rPr lang="ru-RU" dirty="0">
                <a:cs typeface="Times New Roman" panose="02020603050405020304" pitchFamily="18" charset="0"/>
              </a:rPr>
              <a:t>, который почти всегда является смертельным.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82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62814"/>
          </a:xfrm>
        </p:spPr>
        <p:txBody>
          <a:bodyPr>
            <a:noAutofit/>
          </a:bodyPr>
          <a:lstStyle/>
          <a:p>
            <a:r>
              <a:rPr lang="ru-RU" sz="3600" dirty="0"/>
              <a:t>Клиническая классификация  бешенства: 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196752"/>
            <a:ext cx="8964488" cy="5661248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sz="2200" dirty="0" smtClean="0"/>
              <a:t>Классификация по МКБ10</a:t>
            </a:r>
          </a:p>
          <a:p>
            <a:pPr lvl="1"/>
            <a:r>
              <a:rPr lang="ru-RU" sz="1900" dirty="0" smtClean="0"/>
              <a:t>А82     </a:t>
            </a:r>
            <a:r>
              <a:rPr lang="ru-RU" sz="1900" dirty="0"/>
              <a:t>Бешенство  </a:t>
            </a:r>
          </a:p>
          <a:p>
            <a:pPr lvl="1"/>
            <a:r>
              <a:rPr lang="ru-RU" sz="1900" dirty="0"/>
              <a:t>A82.0  Лесное бешенство </a:t>
            </a:r>
          </a:p>
          <a:p>
            <a:pPr lvl="1"/>
            <a:r>
              <a:rPr lang="ru-RU" sz="1900" dirty="0"/>
              <a:t>A82.1  Городское бешенство </a:t>
            </a:r>
          </a:p>
          <a:p>
            <a:pPr lvl="1"/>
            <a:r>
              <a:rPr lang="ru-RU" sz="1900" dirty="0"/>
              <a:t>A82.9  Бешенство неуточненное </a:t>
            </a:r>
            <a:endParaRPr lang="ru-RU" sz="1900" dirty="0" smtClean="0"/>
          </a:p>
          <a:p>
            <a:endParaRPr lang="ru-RU" sz="2200" dirty="0" smtClean="0"/>
          </a:p>
          <a:p>
            <a:r>
              <a:rPr lang="ru-RU" sz="2200" dirty="0" smtClean="0"/>
              <a:t>По </a:t>
            </a:r>
            <a:r>
              <a:rPr lang="ru-RU" sz="2200" dirty="0"/>
              <a:t>типу:  </a:t>
            </a:r>
          </a:p>
          <a:p>
            <a:pPr lvl="1"/>
            <a:r>
              <a:rPr lang="ru-RU" sz="1900" dirty="0" smtClean="0"/>
              <a:t>эпизоотия </a:t>
            </a:r>
            <a:r>
              <a:rPr lang="ru-RU" sz="1900" dirty="0"/>
              <a:t>бешенства городского типа;  </a:t>
            </a:r>
          </a:p>
          <a:p>
            <a:pPr lvl="1"/>
            <a:r>
              <a:rPr lang="ru-RU" sz="1900" dirty="0" smtClean="0"/>
              <a:t>эпизоотия </a:t>
            </a:r>
            <a:r>
              <a:rPr lang="ru-RU" sz="1900" dirty="0"/>
              <a:t>бешенства природного типа.  </a:t>
            </a:r>
          </a:p>
          <a:p>
            <a:r>
              <a:rPr lang="ru-RU" sz="2200" dirty="0"/>
              <a:t> </a:t>
            </a:r>
          </a:p>
          <a:p>
            <a:r>
              <a:rPr lang="ru-RU" sz="2200" dirty="0"/>
              <a:t>По клинической форме:  </a:t>
            </a:r>
          </a:p>
          <a:p>
            <a:pPr lvl="1"/>
            <a:r>
              <a:rPr lang="ru-RU" sz="1900" dirty="0" smtClean="0"/>
              <a:t>бульбарная</a:t>
            </a:r>
            <a:r>
              <a:rPr lang="ru-RU" sz="1900" dirty="0"/>
              <a:t>; </a:t>
            </a:r>
          </a:p>
          <a:p>
            <a:pPr lvl="1"/>
            <a:r>
              <a:rPr lang="ru-RU" sz="1900" dirty="0" smtClean="0"/>
              <a:t>менингоэнцефалитическая</a:t>
            </a:r>
            <a:r>
              <a:rPr lang="ru-RU" sz="1900" dirty="0"/>
              <a:t>; </a:t>
            </a:r>
          </a:p>
          <a:p>
            <a:pPr lvl="1"/>
            <a:r>
              <a:rPr lang="ru-RU" sz="1900" dirty="0" smtClean="0"/>
              <a:t>мозжечковая</a:t>
            </a:r>
            <a:r>
              <a:rPr lang="ru-RU" sz="1900" dirty="0"/>
              <a:t>; </a:t>
            </a:r>
          </a:p>
          <a:p>
            <a:pPr lvl="1"/>
            <a:r>
              <a:rPr lang="ru-RU" sz="1900" dirty="0" smtClean="0"/>
              <a:t>паралитическая</a:t>
            </a:r>
            <a:r>
              <a:rPr lang="ru-RU" sz="1900" dirty="0"/>
              <a:t>. </a:t>
            </a:r>
          </a:p>
          <a:p>
            <a:r>
              <a:rPr lang="ru-RU" sz="2200" dirty="0"/>
              <a:t> </a:t>
            </a:r>
          </a:p>
          <a:p>
            <a:r>
              <a:rPr lang="ru-RU" sz="2200" dirty="0"/>
              <a:t>Периоды болезни:  </a:t>
            </a:r>
          </a:p>
          <a:p>
            <a:pPr lvl="1"/>
            <a:r>
              <a:rPr lang="ru-RU" sz="1900" dirty="0" smtClean="0"/>
              <a:t>период </a:t>
            </a:r>
            <a:r>
              <a:rPr lang="ru-RU" sz="1900" dirty="0"/>
              <a:t>предвестников;  </a:t>
            </a:r>
          </a:p>
          <a:p>
            <a:pPr lvl="1"/>
            <a:r>
              <a:rPr lang="ru-RU" sz="1900" dirty="0" smtClean="0"/>
              <a:t>период </a:t>
            </a:r>
            <a:r>
              <a:rPr lang="ru-RU" sz="1900" dirty="0"/>
              <a:t>возбуждения;  </a:t>
            </a:r>
            <a:endParaRPr lang="ru-RU" sz="1900" dirty="0" smtClean="0"/>
          </a:p>
          <a:p>
            <a:pPr lvl="1"/>
            <a:r>
              <a:rPr lang="ru-RU" sz="1900" dirty="0" smtClean="0"/>
              <a:t>период </a:t>
            </a:r>
            <a:r>
              <a:rPr lang="ru-RU" sz="1900" dirty="0"/>
              <a:t>параличей. </a:t>
            </a:r>
          </a:p>
          <a:p>
            <a:r>
              <a:rPr lang="ru-RU" sz="2200" dirty="0"/>
              <a:t> </a:t>
            </a:r>
          </a:p>
          <a:p>
            <a:r>
              <a:rPr lang="ru-RU" sz="2200" dirty="0"/>
              <a:t>Пример формулировки диагноза: Бешенство, бульбарная форма, стадия возбуждения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50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969" y="274638"/>
            <a:ext cx="6239127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Эпидемиология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808" y="1700808"/>
            <a:ext cx="9713304" cy="499715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Основной резервуар </a:t>
            </a:r>
            <a:r>
              <a:rPr lang="ru-RU" dirty="0" smtClean="0"/>
              <a:t>бешенства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smtClean="0"/>
              <a:t>природе </a:t>
            </a:r>
            <a:r>
              <a:rPr lang="ru-RU" dirty="0"/>
              <a:t>— дикие млекопитающие</a:t>
            </a:r>
            <a:r>
              <a:rPr lang="ru-RU" dirty="0" smtClean="0"/>
              <a:t>,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различные в разных регионах мира. </a:t>
            </a:r>
            <a:endParaRPr lang="ru-RU" dirty="0" smtClean="0"/>
          </a:p>
          <a:p>
            <a:r>
              <a:rPr lang="ru-RU" dirty="0" smtClean="0"/>
              <a:t>Выделяют </a:t>
            </a:r>
            <a:r>
              <a:rPr lang="ru-RU" dirty="0"/>
              <a:t>две эпидемические формы заболевания:</a:t>
            </a:r>
          </a:p>
          <a:p>
            <a:pPr lvl="1" fontAlgn="base"/>
            <a:r>
              <a:rPr lang="ru-RU" dirty="0"/>
              <a:t>городское бешенство (антропургические очаги), основной резервуар — </a:t>
            </a:r>
            <a:r>
              <a:rPr lang="ru-RU" dirty="0" smtClean="0"/>
              <a:t>домашние </a:t>
            </a:r>
            <a:r>
              <a:rPr lang="ru-RU" dirty="0"/>
              <a:t>собаки и </a:t>
            </a:r>
            <a:r>
              <a:rPr lang="ru-RU" dirty="0" smtClean="0"/>
              <a:t>кошки, грызуны (</a:t>
            </a:r>
            <a:r>
              <a:rPr lang="ru-RU" kern="0" dirty="0" smtClean="0">
                <a:solidFill>
                  <a:srgbClr val="000000"/>
                </a:solidFill>
                <a:cs typeface="Arial"/>
              </a:rPr>
              <a:t>обычно </a:t>
            </a:r>
            <a:r>
              <a:rPr lang="ru-RU" kern="0" dirty="0">
                <a:solidFill>
                  <a:srgbClr val="000000"/>
                </a:solidFill>
                <a:cs typeface="Arial"/>
              </a:rPr>
              <a:t>заражаются бешенством от </a:t>
            </a:r>
            <a:r>
              <a:rPr lang="ru-RU" kern="0" dirty="0" smtClean="0">
                <a:solidFill>
                  <a:srgbClr val="000000"/>
                </a:solidFill>
                <a:cs typeface="Arial"/>
              </a:rPr>
              <a:t>диких)</a:t>
            </a:r>
            <a:r>
              <a:rPr lang="ru-RU" dirty="0" smtClean="0"/>
              <a:t>;</a:t>
            </a:r>
            <a:endParaRPr lang="ru-RU" dirty="0"/>
          </a:p>
          <a:p>
            <a:pPr lvl="1" fontAlgn="base"/>
            <a:r>
              <a:rPr lang="ru-RU" dirty="0"/>
              <a:t>лесное бешенство, резервуар — различные дикие </a:t>
            </a:r>
            <a:r>
              <a:rPr lang="ru-RU" dirty="0" smtClean="0"/>
              <a:t>животные (</a:t>
            </a:r>
            <a:r>
              <a:rPr lang="ru-RU" dirty="0" smtClean="0"/>
              <a:t>лисицы, корсаки, </a:t>
            </a:r>
            <a:r>
              <a:rPr lang="ru-RU" dirty="0" smtClean="0"/>
              <a:t>енотовидные собаки, волки, скунсы, шакалы, летучие мыши, мангусты).</a:t>
            </a:r>
          </a:p>
          <a:p>
            <a:pPr lvl="0" fontAlgn="base"/>
            <a:r>
              <a:rPr lang="ru-RU" dirty="0" smtClean="0"/>
              <a:t>Заражение людей и животных происходит при укусе или ослюнении </a:t>
            </a:r>
            <a:r>
              <a:rPr lang="ru-RU" dirty="0" smtClean="0"/>
              <a:t>бешеным </a:t>
            </a:r>
            <a:r>
              <a:rPr lang="ru-RU" dirty="0" smtClean="0"/>
              <a:t>животным поврежденных кожных покровов и реже слизистых </a:t>
            </a:r>
            <a:r>
              <a:rPr lang="ru-RU" dirty="0" smtClean="0"/>
              <a:t>оболочек, или оцарапывании человека. </a:t>
            </a:r>
            <a:r>
              <a:rPr lang="ru-RU" dirty="0" smtClean="0"/>
              <a:t>От человека вирус как правило не передается.</a:t>
            </a:r>
          </a:p>
          <a:p>
            <a:pPr lvl="0" fontAlgn="base"/>
            <a:r>
              <a:rPr lang="ru-RU" dirty="0" smtClean="0"/>
              <a:t>Восприимчивость всеобщая. </a:t>
            </a:r>
            <a:endParaRPr lang="ru-RU" dirty="0"/>
          </a:p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0"/>
            <a:ext cx="3491880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9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785" y="274638"/>
            <a:ext cx="6629327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Клиническая картина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600200"/>
            <a:ext cx="11465169" cy="5141168"/>
          </a:xfrm>
        </p:spPr>
        <p:txBody>
          <a:bodyPr>
            <a:normAutofit/>
          </a:bodyPr>
          <a:lstStyle/>
          <a:p>
            <a:r>
              <a:rPr lang="ru-RU" dirty="0"/>
              <a:t>Для бешенства характерна цикличность течения.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 smtClean="0"/>
              <a:t>Различают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инкубационный </a:t>
            </a:r>
            <a:r>
              <a:rPr lang="ru-RU" dirty="0" smtClean="0"/>
              <a:t>период;</a:t>
            </a:r>
            <a:endParaRPr lang="ru-RU" dirty="0" smtClean="0"/>
          </a:p>
          <a:p>
            <a:pPr lvl="1"/>
            <a:r>
              <a:rPr lang="ru-RU" dirty="0" smtClean="0"/>
              <a:t>период </a:t>
            </a:r>
            <a:r>
              <a:rPr lang="ru-RU" dirty="0"/>
              <a:t>предвестников (</a:t>
            </a:r>
            <a:r>
              <a:rPr lang="ru-RU" dirty="0" smtClean="0"/>
              <a:t>продромальный</a:t>
            </a:r>
            <a:r>
              <a:rPr lang="ru-RU" dirty="0" smtClean="0"/>
              <a:t>);</a:t>
            </a:r>
            <a:endParaRPr lang="ru-RU" dirty="0" smtClean="0"/>
          </a:p>
          <a:p>
            <a:pPr lvl="1"/>
            <a:r>
              <a:rPr lang="ru-RU" dirty="0"/>
              <a:t>в</a:t>
            </a:r>
            <a:r>
              <a:rPr lang="ru-RU" dirty="0" smtClean="0"/>
              <a:t>озбуждения;</a:t>
            </a:r>
            <a:endParaRPr lang="ru-RU" dirty="0" smtClean="0"/>
          </a:p>
          <a:p>
            <a:pPr lvl="1"/>
            <a:r>
              <a:rPr lang="ru-RU" dirty="0" smtClean="0"/>
              <a:t>параличей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Длительность </a:t>
            </a:r>
            <a:r>
              <a:rPr lang="ru-RU" dirty="0"/>
              <a:t>инкубационного периода — от 7 дней до года и более (чаще 30–90 дней), зависит от локализации укусов (чем больше расстояние до головного мозга, тем он продолжительней), их глубины и </a:t>
            </a:r>
            <a:r>
              <a:rPr lang="ru-RU" dirty="0" smtClean="0"/>
              <a:t>обширности, возраста укушенного, вида укусившего животного, реактивности организма, количества вируса попавшего в рану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То есть скорость </a:t>
            </a:r>
            <a:r>
              <a:rPr lang="ru-RU" dirty="0"/>
              <a:t>проявления симптомов зависит от глубины, обширности укуса и самое главное от его расположения. Чем ближе укус к головному мозгу, тем быстрее развивается заболевание.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0"/>
            <a:ext cx="3203848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9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341"/>
            <a:ext cx="8229600" cy="1143000"/>
          </a:xfrm>
        </p:spPr>
        <p:txBody>
          <a:bodyPr/>
          <a:lstStyle/>
          <a:p>
            <a:r>
              <a:rPr lang="ru-RU" dirty="0" smtClean="0"/>
              <a:t>Клиническая картина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181024"/>
              </p:ext>
            </p:extLst>
          </p:nvPr>
        </p:nvGraphicFramePr>
        <p:xfrm>
          <a:off x="1981200" y="1052736"/>
          <a:ext cx="82296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45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9" y="1"/>
            <a:ext cx="8028879" cy="54868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Дифференциальная диагностика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9498122"/>
              </p:ext>
            </p:extLst>
          </p:nvPr>
        </p:nvGraphicFramePr>
        <p:xfrm>
          <a:off x="958362" y="559610"/>
          <a:ext cx="10515600" cy="58380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2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6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62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Признак 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Бешенство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Отравление атропином 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Столбняк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Лиссофобия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299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Инкубационный период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От 7 </a:t>
                      </a:r>
                      <a:r>
                        <a:rPr lang="ru-RU" sz="1050" dirty="0" err="1">
                          <a:effectLst/>
                        </a:rPr>
                        <a:t>сут</a:t>
                      </a:r>
                      <a:r>
                        <a:rPr lang="ru-RU" sz="1050" dirty="0">
                          <a:effectLst/>
                        </a:rPr>
                        <a:t> до 1 года и более (чаще 30– 90(</a:t>
                      </a:r>
                      <a:r>
                        <a:rPr lang="ru-RU" sz="1050" dirty="0" err="1">
                          <a:effectLst/>
                        </a:rPr>
                        <a:t>сут</a:t>
                      </a:r>
                      <a:r>
                        <a:rPr lang="ru-RU" sz="1050" dirty="0">
                          <a:effectLst/>
                        </a:rPr>
                        <a:t>)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2–4 ч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1–30 сут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Начало болезни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Постепенное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Острое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17716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Острое,  подо строе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Острое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Слабость, утомляемость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Лихорадка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 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 характерна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Потливость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Нет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Головная боль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299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Слюнотечение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Выражено. Сухость во рту в стадии параличей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Сухость во рту и глотке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Нет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Изменение психики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Постоянны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Общая возбудимость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Расстройство речи и глотания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Мидриаз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(расширение зрачков)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Есть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0897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Психомоторное возбуждение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Галлюцинации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Судороги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8299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Расслабление мышц после судорог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судорог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Судороги мышц глотки, тризм </a:t>
                      </a:r>
                      <a:r>
                        <a:rPr lang="ru-RU" sz="1050" dirty="0" smtClean="0">
                          <a:effectLst/>
                        </a:rPr>
                        <a:t>(спазм жевательных мышц)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Периодические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Постоянные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Потеря сознания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(перед смертью)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Гидрофобия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0304">
                <a:tc>
                  <a:txBody>
                    <a:bodyPr/>
                    <a:lstStyle/>
                    <a:p>
                      <a:pPr marL="6350" marR="4445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Паралич, парезы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Есть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48299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Неуклонное </a:t>
                      </a:r>
                      <a:r>
                        <a:rPr lang="ru-RU" sz="1050" dirty="0" smtClean="0">
                          <a:effectLst/>
                        </a:rPr>
                        <a:t>прогрессирование </a:t>
                      </a:r>
                      <a:r>
                        <a:rPr lang="ru-RU" sz="1050" dirty="0">
                          <a:effectLst/>
                        </a:rPr>
                        <a:t>болезни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7130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Гемограмма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Лейкопения, </a:t>
                      </a:r>
                      <a:r>
                        <a:rPr lang="ru-RU" sz="1050" dirty="0" err="1" smtClean="0">
                          <a:effectLst/>
                        </a:rPr>
                        <a:t>анэозинофилия</a:t>
                      </a:r>
                      <a:r>
                        <a:rPr lang="ru-RU" sz="1050" dirty="0" smtClean="0">
                          <a:effectLst/>
                        </a:rPr>
                        <a:t> 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Лейкопения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Характерных изменений нет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 изменена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59469"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СМЖ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Лимфоцитарный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плеоцитоз</a:t>
                      </a:r>
                      <a:r>
                        <a:rPr lang="ru-RU" sz="1050" dirty="0">
                          <a:effectLst/>
                        </a:rPr>
                        <a:t>, незначительное увеличение белка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 изменена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635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Как правило, не изменена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tc>
                  <a:txBody>
                    <a:bodyPr/>
                    <a:lstStyle/>
                    <a:p>
                      <a:pPr marL="1270" marR="444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Не изменена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001" marR="29945" marT="12528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692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159317"/>
            <a:ext cx="10058400" cy="966099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125416"/>
            <a:ext cx="10058400" cy="504678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Своевременная иммунизация – единственный способ предупреждения бешенства!</a:t>
            </a:r>
          </a:p>
          <a:p>
            <a:r>
              <a:rPr lang="ru-RU" sz="2400" dirty="0" smtClean="0"/>
              <a:t>Антирабическую вакцину вводят по схеме: 0-3-7-14-30-90 дней от момента начала курса вакцинации.</a:t>
            </a:r>
          </a:p>
          <a:p>
            <a:r>
              <a:rPr lang="ru-RU" sz="2400" dirty="0" smtClean="0"/>
              <a:t>При наличии показаний однократно вводится антирабический иммуноглобулин.</a:t>
            </a:r>
          </a:p>
          <a:p>
            <a:r>
              <a:rPr lang="ru-RU" sz="2400" dirty="0" smtClean="0"/>
              <a:t>Противопоказаний не существует (по жизненным показаниям), в том числе и детям, и беременным.</a:t>
            </a:r>
          </a:p>
          <a:p>
            <a:r>
              <a:rPr lang="ru-RU" sz="2400" dirty="0"/>
              <a:t>Лекарств от бешенства в настоящее время не существует!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9655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109</TotalTime>
  <Words>1320</Words>
  <Application>Microsoft Office PowerPoint</Application>
  <PresentationFormat>Широкоэкранный</PresentationFormat>
  <Paragraphs>230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Cambria</vt:lpstr>
      <vt:lpstr>Rockwell</vt:lpstr>
      <vt:lpstr>Rockwell Condensed</vt:lpstr>
      <vt:lpstr>Times New Roman</vt:lpstr>
      <vt:lpstr>Wingdings</vt:lpstr>
      <vt:lpstr>Дерево</vt:lpstr>
      <vt:lpstr>ГБУЗ РБ Баймакская ЦРБ</vt:lpstr>
      <vt:lpstr>Содержание</vt:lpstr>
      <vt:lpstr>Бешенство</vt:lpstr>
      <vt:lpstr>Клиническая классификация  бешенства:  </vt:lpstr>
      <vt:lpstr>Эпидемиология </vt:lpstr>
      <vt:lpstr>Клиническая картина</vt:lpstr>
      <vt:lpstr>Клиническая картина </vt:lpstr>
      <vt:lpstr>Дифференциальная диагностика</vt:lpstr>
      <vt:lpstr>профилактика</vt:lpstr>
      <vt:lpstr>Что нужно делать при обращении пациентов</vt:lpstr>
      <vt:lpstr>Что нужно делать при обращении пациентов</vt:lpstr>
      <vt:lpstr>Как обезопасить себя</vt:lpstr>
      <vt:lpstr>Описание случая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ГБУЗ РБ Баймакская ЦРБ</dc:title>
  <dc:creator>Администратор безопасности</dc:creator>
  <cp:lastModifiedBy>Администратор безопасности</cp:lastModifiedBy>
  <cp:revision>12</cp:revision>
  <dcterms:created xsi:type="dcterms:W3CDTF">2026-02-05T06:51:53Z</dcterms:created>
  <dcterms:modified xsi:type="dcterms:W3CDTF">2026-02-05T08:41:46Z</dcterms:modified>
</cp:coreProperties>
</file>